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83" r:id="rId2"/>
    <p:sldId id="303" r:id="rId3"/>
    <p:sldId id="344" r:id="rId4"/>
    <p:sldId id="256" r:id="rId5"/>
    <p:sldId id="322" r:id="rId6"/>
    <p:sldId id="341" r:id="rId7"/>
    <p:sldId id="296" r:id="rId8"/>
    <p:sldId id="294" r:id="rId9"/>
    <p:sldId id="304" r:id="rId10"/>
    <p:sldId id="325" r:id="rId11"/>
    <p:sldId id="324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40" r:id="rId20"/>
    <p:sldId id="335" r:id="rId21"/>
    <p:sldId id="336" r:id="rId22"/>
    <p:sldId id="334" r:id="rId23"/>
    <p:sldId id="337" r:id="rId24"/>
    <p:sldId id="338" r:id="rId25"/>
    <p:sldId id="339" r:id="rId26"/>
    <p:sldId id="342" r:id="rId27"/>
    <p:sldId id="343" r:id="rId28"/>
    <p:sldId id="346" r:id="rId29"/>
    <p:sldId id="323" r:id="rId30"/>
    <p:sldId id="355" r:id="rId31"/>
    <p:sldId id="295" r:id="rId32"/>
    <p:sldId id="260" r:id="rId33"/>
    <p:sldId id="356" r:id="rId34"/>
    <p:sldId id="285" r:id="rId35"/>
    <p:sldId id="357" r:id="rId36"/>
    <p:sldId id="347" r:id="rId37"/>
    <p:sldId id="348" r:id="rId38"/>
    <p:sldId id="314" r:id="rId39"/>
    <p:sldId id="349" r:id="rId40"/>
    <p:sldId id="316" r:id="rId41"/>
    <p:sldId id="351" r:id="rId42"/>
    <p:sldId id="352" r:id="rId43"/>
    <p:sldId id="350" r:id="rId44"/>
    <p:sldId id="315" r:id="rId45"/>
    <p:sldId id="317" r:id="rId46"/>
    <p:sldId id="353" r:id="rId47"/>
    <p:sldId id="354" r:id="rId48"/>
    <p:sldId id="318" r:id="rId49"/>
    <p:sldId id="286" r:id="rId50"/>
    <p:sldId id="272" r:id="rId51"/>
    <p:sldId id="274" r:id="rId52"/>
    <p:sldId id="298" r:id="rId53"/>
    <p:sldId id="299" r:id="rId54"/>
  </p:sldIdLst>
  <p:sldSz cx="9144000" cy="6858000" type="screen4x3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00FFFF"/>
    <a:srgbClr val="99FF99"/>
    <a:srgbClr val="6600CC"/>
    <a:srgbClr val="00FF00"/>
    <a:srgbClr val="FFFFCC"/>
    <a:srgbClr val="FFCCFF"/>
    <a:srgbClr val="66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2" autoAdjust="0"/>
    <p:restoredTop sz="99034" autoAdjust="0"/>
  </p:normalViewPr>
  <p:slideViewPr>
    <p:cSldViewPr>
      <p:cViewPr>
        <p:scale>
          <a:sx n="82" d="100"/>
          <a:sy n="82" d="100"/>
        </p:scale>
        <p:origin x="-667" y="-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0" d="100"/>
          <a:sy n="70" d="100"/>
        </p:scale>
        <p:origin x="-2995" y="254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93B7C-8ADD-4CCA-8A6B-46057141200D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4B996B-AA23-4B64-BF3C-F8DEED71E1D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8000"/>
          </a:solidFill>
        </a:ln>
      </dgm:spPr>
      <dgm:t>
        <a:bodyPr/>
        <a:lstStyle/>
        <a:p>
          <a:r>
            <a:rPr lang="en-GB" sz="3200" b="1" dirty="0" smtClean="0">
              <a:solidFill>
                <a:srgbClr val="008000"/>
              </a:solidFill>
            </a:rPr>
            <a:t>Certainty</a:t>
          </a:r>
          <a:endParaRPr lang="en-GB" sz="3200" b="1" dirty="0">
            <a:solidFill>
              <a:srgbClr val="008000"/>
            </a:solidFill>
          </a:endParaRPr>
        </a:p>
      </dgm:t>
    </dgm:pt>
    <dgm:pt modelId="{0DA39699-09F7-4F7E-8968-0122BD2ADAF0}" type="parTrans" cxnId="{AE5AB8D0-BCB0-4F69-B25F-2AE37C207BFC}">
      <dgm:prSet/>
      <dgm:spPr/>
      <dgm:t>
        <a:bodyPr/>
        <a:lstStyle/>
        <a:p>
          <a:endParaRPr lang="en-GB"/>
        </a:p>
      </dgm:t>
    </dgm:pt>
    <dgm:pt modelId="{D6116A24-CB5F-4192-A7DA-6A96785E54F4}" type="sibTrans" cxnId="{AE5AB8D0-BCB0-4F69-B25F-2AE37C207BFC}">
      <dgm:prSet/>
      <dgm:spPr/>
      <dgm:t>
        <a:bodyPr/>
        <a:lstStyle/>
        <a:p>
          <a:endParaRPr lang="en-GB"/>
        </a:p>
      </dgm:t>
    </dgm:pt>
    <dgm:pt modelId="{FC2A992C-ED26-4ADB-A793-8BE3FCBB6402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r>
            <a:rPr lang="en-GB" sz="1600" b="1" dirty="0" smtClean="0">
              <a:solidFill>
                <a:schemeClr val="accent6">
                  <a:lumMod val="50000"/>
                </a:schemeClr>
              </a:solidFill>
            </a:rPr>
            <a:t>The Local Plan is non-specific about where homes can be built</a:t>
          </a:r>
          <a:endParaRPr lang="en-GB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25EF0770-EC91-4BBA-8289-DB139B91C446}" type="parTrans" cxnId="{071F281B-6FB8-48C1-A31A-C9E18A36E39E}">
      <dgm:prSet/>
      <dgm:spPr/>
      <dgm:t>
        <a:bodyPr/>
        <a:lstStyle/>
        <a:p>
          <a:endParaRPr lang="en-GB"/>
        </a:p>
      </dgm:t>
    </dgm:pt>
    <dgm:pt modelId="{279E3D4B-CBEC-4D54-BFBF-2D00E030C75B}" type="sibTrans" cxnId="{071F281B-6FB8-48C1-A31A-C9E18A36E39E}">
      <dgm:prSet/>
      <dgm:spPr/>
      <dgm:t>
        <a:bodyPr/>
        <a:lstStyle/>
        <a:p>
          <a:endParaRPr lang="en-GB"/>
        </a:p>
      </dgm:t>
    </dgm:pt>
    <dgm:pt modelId="{2EE649A9-4B9B-4C6E-964D-BA4867FCD218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r>
            <a:rPr lang="en-GB" sz="1600" b="1" dirty="0" smtClean="0">
              <a:solidFill>
                <a:schemeClr val="accent6">
                  <a:lumMod val="50000"/>
                </a:schemeClr>
              </a:solidFill>
            </a:rPr>
            <a:t>Decision making vagaries</a:t>
          </a:r>
          <a:endParaRPr lang="en-GB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32286A2C-043D-4A53-B5AF-2BBBEAACEB04}" type="parTrans" cxnId="{2CE474B1-705F-403F-9DC6-5770D8066603}">
      <dgm:prSet/>
      <dgm:spPr/>
      <dgm:t>
        <a:bodyPr/>
        <a:lstStyle/>
        <a:p>
          <a:endParaRPr lang="en-GB"/>
        </a:p>
      </dgm:t>
    </dgm:pt>
    <dgm:pt modelId="{7C83BC05-ADC1-4546-BA4F-3166A8F32F73}" type="sibTrans" cxnId="{2CE474B1-705F-403F-9DC6-5770D8066603}">
      <dgm:prSet/>
      <dgm:spPr/>
      <dgm:t>
        <a:bodyPr/>
        <a:lstStyle/>
        <a:p>
          <a:endParaRPr lang="en-GB"/>
        </a:p>
      </dgm:t>
    </dgm:pt>
    <dgm:pt modelId="{EAFC3FB7-1AD2-4C05-89B1-007465B9D1F3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GB" sz="3000" b="1" dirty="0" smtClean="0">
              <a:solidFill>
                <a:schemeClr val="accent6">
                  <a:lumMod val="50000"/>
                </a:schemeClr>
              </a:solidFill>
            </a:rPr>
            <a:t>Sustainability</a:t>
          </a:r>
          <a:endParaRPr lang="en-GB" sz="3000" b="1" dirty="0">
            <a:solidFill>
              <a:schemeClr val="accent6">
                <a:lumMod val="50000"/>
              </a:schemeClr>
            </a:solidFill>
          </a:endParaRPr>
        </a:p>
      </dgm:t>
    </dgm:pt>
    <dgm:pt modelId="{0CB94ACF-DEE4-40E0-B1DC-F090FF47D931}" type="parTrans" cxnId="{A491C7EB-2B51-433F-8A26-0D87A4F224B6}">
      <dgm:prSet/>
      <dgm:spPr/>
      <dgm:t>
        <a:bodyPr/>
        <a:lstStyle/>
        <a:p>
          <a:endParaRPr lang="en-GB"/>
        </a:p>
      </dgm:t>
    </dgm:pt>
    <dgm:pt modelId="{D4C1601A-5B9D-44A8-94D4-90127D5C7B2B}" type="sibTrans" cxnId="{A491C7EB-2B51-433F-8A26-0D87A4F224B6}">
      <dgm:prSet/>
      <dgm:spPr/>
      <dgm:t>
        <a:bodyPr/>
        <a:lstStyle/>
        <a:p>
          <a:endParaRPr lang="en-GB"/>
        </a:p>
      </dgm:t>
    </dgm:pt>
    <dgm:pt modelId="{2A925992-B3FC-49F4-8591-891153C24259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GB" sz="1600" b="1" dirty="0" smtClean="0">
              <a:solidFill>
                <a:srgbClr val="008000"/>
              </a:solidFill>
            </a:rPr>
            <a:t>Sites tested objectively</a:t>
          </a:r>
          <a:endParaRPr lang="en-GB" sz="1600" b="1" dirty="0">
            <a:solidFill>
              <a:srgbClr val="008000"/>
            </a:solidFill>
          </a:endParaRPr>
        </a:p>
      </dgm:t>
    </dgm:pt>
    <dgm:pt modelId="{3031C389-9309-4DCE-B209-263AE4A52019}" type="parTrans" cxnId="{7D441EF5-CA2D-421B-A31F-5C2D91C8EA38}">
      <dgm:prSet/>
      <dgm:spPr/>
      <dgm:t>
        <a:bodyPr/>
        <a:lstStyle/>
        <a:p>
          <a:endParaRPr lang="en-GB"/>
        </a:p>
      </dgm:t>
    </dgm:pt>
    <dgm:pt modelId="{D68D3CAD-C3F8-47A9-90B7-6910AA0A02FF}" type="sibTrans" cxnId="{7D441EF5-CA2D-421B-A31F-5C2D91C8EA38}">
      <dgm:prSet/>
      <dgm:spPr/>
      <dgm:t>
        <a:bodyPr/>
        <a:lstStyle/>
        <a:p>
          <a:endParaRPr lang="en-GB"/>
        </a:p>
      </dgm:t>
    </dgm:pt>
    <dgm:pt modelId="{9274924D-A852-4DDF-BF28-E02CA1DD5B4B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GB" sz="1600" b="1" dirty="0" smtClean="0">
              <a:solidFill>
                <a:srgbClr val="008000"/>
              </a:solidFill>
            </a:rPr>
            <a:t>Robust &amp; meaningful assessments</a:t>
          </a:r>
          <a:endParaRPr lang="en-GB" sz="1600" b="1" dirty="0">
            <a:solidFill>
              <a:srgbClr val="008000"/>
            </a:solidFill>
          </a:endParaRPr>
        </a:p>
      </dgm:t>
    </dgm:pt>
    <dgm:pt modelId="{42EACB26-FB4F-422C-A0E2-E95D37B1E1E3}" type="parTrans" cxnId="{4E90883D-200B-44CC-A602-8C1FF91E40F6}">
      <dgm:prSet/>
      <dgm:spPr/>
      <dgm:t>
        <a:bodyPr/>
        <a:lstStyle/>
        <a:p>
          <a:endParaRPr lang="en-GB"/>
        </a:p>
      </dgm:t>
    </dgm:pt>
    <dgm:pt modelId="{27A425FA-E98A-410E-99FB-3195C73D0C5D}" type="sibTrans" cxnId="{4E90883D-200B-44CC-A602-8C1FF91E40F6}">
      <dgm:prSet/>
      <dgm:spPr/>
      <dgm:t>
        <a:bodyPr/>
        <a:lstStyle/>
        <a:p>
          <a:endParaRPr lang="en-GB"/>
        </a:p>
      </dgm:t>
    </dgm:pt>
    <dgm:pt modelId="{B9405CCA-2AFA-4168-9381-A11DB31F3917}">
      <dgm:prSet phldrT="[Text]"/>
      <dgm:spPr>
        <a:solidFill>
          <a:schemeClr val="accent3">
            <a:lumMod val="40000"/>
            <a:lumOff val="60000"/>
          </a:schemeClr>
        </a:solidFill>
        <a:ln>
          <a:solidFill>
            <a:srgbClr val="008000"/>
          </a:solidFill>
        </a:ln>
      </dgm:spPr>
      <dgm:t>
        <a:bodyPr/>
        <a:lstStyle/>
        <a:p>
          <a:r>
            <a:rPr lang="en-GB" b="1" dirty="0" smtClean="0">
              <a:solidFill>
                <a:srgbClr val="008000"/>
              </a:solidFill>
            </a:rPr>
            <a:t>Control</a:t>
          </a:r>
          <a:endParaRPr lang="en-GB" b="1" dirty="0">
            <a:solidFill>
              <a:srgbClr val="008000"/>
            </a:solidFill>
          </a:endParaRPr>
        </a:p>
      </dgm:t>
    </dgm:pt>
    <dgm:pt modelId="{33204064-3A6C-48D6-85D8-569F5EF992BA}" type="parTrans" cxnId="{C446E779-B7E2-4FF8-883D-A7938FC8BC86}">
      <dgm:prSet/>
      <dgm:spPr/>
      <dgm:t>
        <a:bodyPr/>
        <a:lstStyle/>
        <a:p>
          <a:endParaRPr lang="en-GB"/>
        </a:p>
      </dgm:t>
    </dgm:pt>
    <dgm:pt modelId="{AC116DCC-D4F4-40BA-9167-39555E16C3ED}" type="sibTrans" cxnId="{C446E779-B7E2-4FF8-883D-A7938FC8BC86}">
      <dgm:prSet/>
      <dgm:spPr/>
      <dgm:t>
        <a:bodyPr/>
        <a:lstStyle/>
        <a:p>
          <a:endParaRPr lang="en-GB"/>
        </a:p>
      </dgm:t>
    </dgm:pt>
    <dgm:pt modelId="{2BBC6DBF-BEB7-40D9-BF7A-4AB6AC2B7826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GB" b="1" dirty="0" smtClean="0">
              <a:solidFill>
                <a:schemeClr val="accent6">
                  <a:lumMod val="50000"/>
                </a:schemeClr>
              </a:solidFill>
            </a:rPr>
            <a:t>Protection</a:t>
          </a:r>
          <a:endParaRPr lang="en-GB" b="1" dirty="0">
            <a:solidFill>
              <a:schemeClr val="accent6">
                <a:lumMod val="50000"/>
              </a:schemeClr>
            </a:solidFill>
          </a:endParaRPr>
        </a:p>
      </dgm:t>
    </dgm:pt>
    <dgm:pt modelId="{42C1061D-613C-4B44-9B24-FA328191AFB3}" type="parTrans" cxnId="{540200EA-AADF-4A7A-99E2-2A48B156FE61}">
      <dgm:prSet/>
      <dgm:spPr/>
      <dgm:t>
        <a:bodyPr/>
        <a:lstStyle/>
        <a:p>
          <a:endParaRPr lang="en-GB"/>
        </a:p>
      </dgm:t>
    </dgm:pt>
    <dgm:pt modelId="{7543B6AB-3DF2-44AB-B31D-F48C9FC4A345}" type="sibTrans" cxnId="{540200EA-AADF-4A7A-99E2-2A48B156FE61}">
      <dgm:prSet/>
      <dgm:spPr/>
      <dgm:t>
        <a:bodyPr/>
        <a:lstStyle/>
        <a:p>
          <a:endParaRPr lang="en-GB"/>
        </a:p>
      </dgm:t>
    </dgm:pt>
    <dgm:pt modelId="{6BEAE42F-092C-4B96-ADCB-D61D81DD0147}">
      <dgm:prSet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r>
            <a:rPr lang="en-GB" sz="1600" b="1" dirty="0" smtClean="0">
              <a:solidFill>
                <a:schemeClr val="accent6">
                  <a:lumMod val="50000"/>
                </a:schemeClr>
              </a:solidFill>
            </a:rPr>
            <a:t>NP will set total number of houses</a:t>
          </a:r>
          <a:endParaRPr lang="en-GB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8448E38B-D087-44DB-9B4A-443553C94D75}" type="parTrans" cxnId="{2D7918D1-512F-4985-8108-2BD73EC75298}">
      <dgm:prSet/>
      <dgm:spPr/>
      <dgm:t>
        <a:bodyPr/>
        <a:lstStyle/>
        <a:p>
          <a:endParaRPr lang="en-GB"/>
        </a:p>
      </dgm:t>
    </dgm:pt>
    <dgm:pt modelId="{28BF528B-3A41-45D1-9114-EDEBFD63F2D2}" type="sibTrans" cxnId="{2D7918D1-512F-4985-8108-2BD73EC75298}">
      <dgm:prSet/>
      <dgm:spPr/>
      <dgm:t>
        <a:bodyPr/>
        <a:lstStyle/>
        <a:p>
          <a:endParaRPr lang="en-GB"/>
        </a:p>
      </dgm:t>
    </dgm:pt>
    <dgm:pt modelId="{76F5FA5B-013F-4AF4-8610-FD0246264AC4}">
      <dgm:prSet custT="1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r>
            <a:rPr lang="en-GB" sz="1600" b="1" dirty="0" smtClean="0">
              <a:solidFill>
                <a:schemeClr val="accent6">
                  <a:lumMod val="50000"/>
                </a:schemeClr>
              </a:solidFill>
            </a:rPr>
            <a:t>NP policies with site specific criteria</a:t>
          </a:r>
          <a:endParaRPr lang="en-GB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B13AC26E-DF53-4A23-A373-45543B1F53EC}" type="parTrans" cxnId="{75A80553-CEAB-43A8-AE29-386DA91F6777}">
      <dgm:prSet/>
      <dgm:spPr/>
      <dgm:t>
        <a:bodyPr/>
        <a:lstStyle/>
        <a:p>
          <a:endParaRPr lang="en-GB"/>
        </a:p>
      </dgm:t>
    </dgm:pt>
    <dgm:pt modelId="{5F4B27EA-FEE3-42D8-B02A-54E951E78BCD}" type="sibTrans" cxnId="{75A80553-CEAB-43A8-AE29-386DA91F6777}">
      <dgm:prSet/>
      <dgm:spPr/>
      <dgm:t>
        <a:bodyPr/>
        <a:lstStyle/>
        <a:p>
          <a:endParaRPr lang="en-GB"/>
        </a:p>
      </dgm:t>
    </dgm:pt>
    <dgm:pt modelId="{AC5751B8-460F-4AFA-A916-3CD93B3A6985}">
      <dgm:prSet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GB" sz="1600" b="1" dirty="0" smtClean="0">
              <a:solidFill>
                <a:srgbClr val="008000"/>
              </a:solidFill>
            </a:rPr>
            <a:t>Saham Toney will be subject to a 3 year housing land supply rule instead of the current 5 year rule</a:t>
          </a:r>
          <a:endParaRPr lang="en-GB" sz="1600" b="1" dirty="0">
            <a:solidFill>
              <a:srgbClr val="008000"/>
            </a:solidFill>
          </a:endParaRPr>
        </a:p>
      </dgm:t>
    </dgm:pt>
    <dgm:pt modelId="{3C920B7D-800A-4176-B0AE-8908E25BA908}" type="parTrans" cxnId="{2F4D4A9A-9F75-442D-B03E-A7C964496213}">
      <dgm:prSet/>
      <dgm:spPr/>
      <dgm:t>
        <a:bodyPr/>
        <a:lstStyle/>
        <a:p>
          <a:endParaRPr lang="en-GB"/>
        </a:p>
      </dgm:t>
    </dgm:pt>
    <dgm:pt modelId="{D1BBFF10-4A33-4717-A90E-82CF111AEE38}" type="sibTrans" cxnId="{2F4D4A9A-9F75-442D-B03E-A7C964496213}">
      <dgm:prSet/>
      <dgm:spPr/>
      <dgm:t>
        <a:bodyPr/>
        <a:lstStyle/>
        <a:p>
          <a:endParaRPr lang="en-GB"/>
        </a:p>
      </dgm:t>
    </dgm:pt>
    <dgm:pt modelId="{92227B50-90D2-4CE5-B8E3-26D547D9AED0}">
      <dgm:prSet custT="1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r>
            <a:rPr lang="en-GB" sz="1600" b="1" dirty="0" smtClean="0">
              <a:solidFill>
                <a:schemeClr val="accent6">
                  <a:lumMod val="50000"/>
                </a:schemeClr>
              </a:solidFill>
            </a:rPr>
            <a:t>NP will phase development</a:t>
          </a:r>
          <a:endParaRPr lang="en-GB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7F8335CB-0013-4A23-9A73-6C46051AE0BC}" type="parTrans" cxnId="{AA31891D-5CA8-4080-80DF-A06AF2356D74}">
      <dgm:prSet/>
      <dgm:spPr/>
      <dgm:t>
        <a:bodyPr/>
        <a:lstStyle/>
        <a:p>
          <a:endParaRPr lang="en-GB"/>
        </a:p>
      </dgm:t>
    </dgm:pt>
    <dgm:pt modelId="{9BB4990F-30E1-4925-9A70-10C0551046B6}" type="sibTrans" cxnId="{AA31891D-5CA8-4080-80DF-A06AF2356D74}">
      <dgm:prSet/>
      <dgm:spPr/>
      <dgm:t>
        <a:bodyPr/>
        <a:lstStyle/>
        <a:p>
          <a:endParaRPr lang="en-GB"/>
        </a:p>
      </dgm:t>
    </dgm:pt>
    <dgm:pt modelId="{7DA461D4-0975-4F62-A383-ECD3C104AF96}" type="pres">
      <dgm:prSet presAssocID="{E2993B7C-8ADD-4CCA-8A6B-46057141200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466E6979-3FEF-4BD7-B722-FF042AE014CE}" type="pres">
      <dgm:prSet presAssocID="{CA4B996B-AA23-4B64-BF3C-F8DEED71E1DD}" presName="linNode" presStyleCnt="0"/>
      <dgm:spPr/>
    </dgm:pt>
    <dgm:pt modelId="{9CE033E6-423E-48CB-AF7D-8F96E092A3F7}" type="pres">
      <dgm:prSet presAssocID="{CA4B996B-AA23-4B64-BF3C-F8DEED71E1DD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ECFC9E-A05E-4AD6-A595-C57CF8D34E0D}" type="pres">
      <dgm:prSet presAssocID="{CA4B996B-AA23-4B64-BF3C-F8DEED71E1DD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E7B3BB-837D-4B81-B172-4C7A422B4440}" type="pres">
      <dgm:prSet presAssocID="{D6116A24-CB5F-4192-A7DA-6A96785E54F4}" presName="spacing" presStyleCnt="0"/>
      <dgm:spPr/>
    </dgm:pt>
    <dgm:pt modelId="{50376D03-235D-48EC-89B1-95AEDD3C5F51}" type="pres">
      <dgm:prSet presAssocID="{EAFC3FB7-1AD2-4C05-89B1-007465B9D1F3}" presName="linNode" presStyleCnt="0"/>
      <dgm:spPr/>
    </dgm:pt>
    <dgm:pt modelId="{D70DCA59-BF58-4A2B-ACD0-C6B92FEFBBDC}" type="pres">
      <dgm:prSet presAssocID="{EAFC3FB7-1AD2-4C05-89B1-007465B9D1F3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156742-CA3B-4593-A199-8559D1098567}" type="pres">
      <dgm:prSet presAssocID="{EAFC3FB7-1AD2-4C05-89B1-007465B9D1F3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8CF925-7060-414D-B304-050E12B66BB3}" type="pres">
      <dgm:prSet presAssocID="{D4C1601A-5B9D-44A8-94D4-90127D5C7B2B}" presName="spacing" presStyleCnt="0"/>
      <dgm:spPr/>
    </dgm:pt>
    <dgm:pt modelId="{958B506D-94C9-4350-8331-E40CB6C9F267}" type="pres">
      <dgm:prSet presAssocID="{B9405CCA-2AFA-4168-9381-A11DB31F3917}" presName="linNode" presStyleCnt="0"/>
      <dgm:spPr/>
    </dgm:pt>
    <dgm:pt modelId="{7C5392AB-9C62-4D68-AA75-204C2B1FD07F}" type="pres">
      <dgm:prSet presAssocID="{B9405CCA-2AFA-4168-9381-A11DB31F3917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EBE2F2-70C0-4CBA-9DBC-0320AFF930C0}" type="pres">
      <dgm:prSet presAssocID="{B9405CCA-2AFA-4168-9381-A11DB31F3917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6984FE-9D8B-46CB-A230-571BB931D52C}" type="pres">
      <dgm:prSet presAssocID="{AC116DCC-D4F4-40BA-9167-39555E16C3ED}" presName="spacing" presStyleCnt="0"/>
      <dgm:spPr/>
    </dgm:pt>
    <dgm:pt modelId="{3F35DF27-CE11-423A-B0D0-7DD4B40BFE04}" type="pres">
      <dgm:prSet presAssocID="{2BBC6DBF-BEB7-40D9-BF7A-4AB6AC2B7826}" presName="linNode" presStyleCnt="0"/>
      <dgm:spPr/>
    </dgm:pt>
    <dgm:pt modelId="{583456D9-5C4D-44D1-9835-E9B9E678A767}" type="pres">
      <dgm:prSet presAssocID="{2BBC6DBF-BEB7-40D9-BF7A-4AB6AC2B7826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47303A-5370-4C83-B940-0392B2868765}" type="pres">
      <dgm:prSet presAssocID="{2BBC6DBF-BEB7-40D9-BF7A-4AB6AC2B7826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4D5CB7D-0B47-4C5A-BFA0-87E6CE05FE2E}" type="presOf" srcId="{CA4B996B-AA23-4B64-BF3C-F8DEED71E1DD}" destId="{9CE033E6-423E-48CB-AF7D-8F96E092A3F7}" srcOrd="0" destOrd="0" presId="urn:microsoft.com/office/officeart/2005/8/layout/vList6"/>
    <dgm:cxn modelId="{4909FE1E-9FFE-45B7-9345-7900A72DC3CC}" type="presOf" srcId="{AC5751B8-460F-4AFA-A916-3CD93B3A6985}" destId="{0947303A-5370-4C83-B940-0392B2868765}" srcOrd="0" destOrd="0" presId="urn:microsoft.com/office/officeart/2005/8/layout/vList6"/>
    <dgm:cxn modelId="{C88CE690-B1E2-4386-BF6B-9E25D1D8B009}" type="presOf" srcId="{B9405CCA-2AFA-4168-9381-A11DB31F3917}" destId="{7C5392AB-9C62-4D68-AA75-204C2B1FD07F}" srcOrd="0" destOrd="0" presId="urn:microsoft.com/office/officeart/2005/8/layout/vList6"/>
    <dgm:cxn modelId="{AF802B0D-5581-4F00-8776-0834C70A8E64}" type="presOf" srcId="{EAFC3FB7-1AD2-4C05-89B1-007465B9D1F3}" destId="{D70DCA59-BF58-4A2B-ACD0-C6B92FEFBBDC}" srcOrd="0" destOrd="0" presId="urn:microsoft.com/office/officeart/2005/8/layout/vList6"/>
    <dgm:cxn modelId="{4FACF250-0892-4573-966E-9CE7133DA7A4}" type="presOf" srcId="{FC2A992C-ED26-4ADB-A793-8BE3FCBB6402}" destId="{09ECFC9E-A05E-4AD6-A595-C57CF8D34E0D}" srcOrd="0" destOrd="0" presId="urn:microsoft.com/office/officeart/2005/8/layout/vList6"/>
    <dgm:cxn modelId="{4E90883D-200B-44CC-A602-8C1FF91E40F6}" srcId="{EAFC3FB7-1AD2-4C05-89B1-007465B9D1F3}" destId="{9274924D-A852-4DDF-BF28-E02CA1DD5B4B}" srcOrd="1" destOrd="0" parTransId="{42EACB26-FB4F-422C-A0E2-E95D37B1E1E3}" sibTransId="{27A425FA-E98A-410E-99FB-3195C73D0C5D}"/>
    <dgm:cxn modelId="{AE5AB8D0-BCB0-4F69-B25F-2AE37C207BFC}" srcId="{E2993B7C-8ADD-4CCA-8A6B-46057141200D}" destId="{CA4B996B-AA23-4B64-BF3C-F8DEED71E1DD}" srcOrd="0" destOrd="0" parTransId="{0DA39699-09F7-4F7E-8968-0122BD2ADAF0}" sibTransId="{D6116A24-CB5F-4192-A7DA-6A96785E54F4}"/>
    <dgm:cxn modelId="{540200EA-AADF-4A7A-99E2-2A48B156FE61}" srcId="{E2993B7C-8ADD-4CCA-8A6B-46057141200D}" destId="{2BBC6DBF-BEB7-40D9-BF7A-4AB6AC2B7826}" srcOrd="3" destOrd="0" parTransId="{42C1061D-613C-4B44-9B24-FA328191AFB3}" sibTransId="{7543B6AB-3DF2-44AB-B31D-F48C9FC4A345}"/>
    <dgm:cxn modelId="{CED2774D-99DC-4E7B-A95E-D5C99DB1A8FE}" type="presOf" srcId="{2BBC6DBF-BEB7-40D9-BF7A-4AB6AC2B7826}" destId="{583456D9-5C4D-44D1-9835-E9B9E678A767}" srcOrd="0" destOrd="0" presId="urn:microsoft.com/office/officeart/2005/8/layout/vList6"/>
    <dgm:cxn modelId="{C446E779-B7E2-4FF8-883D-A7938FC8BC86}" srcId="{E2993B7C-8ADD-4CCA-8A6B-46057141200D}" destId="{B9405CCA-2AFA-4168-9381-A11DB31F3917}" srcOrd="2" destOrd="0" parTransId="{33204064-3A6C-48D6-85D8-569F5EF992BA}" sibTransId="{AC116DCC-D4F4-40BA-9167-39555E16C3ED}"/>
    <dgm:cxn modelId="{5736C94C-2D94-4C83-AB31-BB0541EAC19B}" type="presOf" srcId="{6BEAE42F-092C-4B96-ADCB-D61D81DD0147}" destId="{FCEBE2F2-70C0-4CBA-9DBC-0320AFF930C0}" srcOrd="0" destOrd="0" presId="urn:microsoft.com/office/officeart/2005/8/layout/vList6"/>
    <dgm:cxn modelId="{6FF26E07-7A38-4747-AE45-34FDF4B29ECF}" type="presOf" srcId="{2A925992-B3FC-49F4-8591-891153C24259}" destId="{2C156742-CA3B-4593-A199-8559D1098567}" srcOrd="0" destOrd="0" presId="urn:microsoft.com/office/officeart/2005/8/layout/vList6"/>
    <dgm:cxn modelId="{5A488FF5-B1D3-4AB9-A70E-A28921AA984B}" type="presOf" srcId="{E2993B7C-8ADD-4CCA-8A6B-46057141200D}" destId="{7DA461D4-0975-4F62-A383-ECD3C104AF96}" srcOrd="0" destOrd="0" presId="urn:microsoft.com/office/officeart/2005/8/layout/vList6"/>
    <dgm:cxn modelId="{5AF3671C-C8D7-4A41-ABF0-63D2A0DFBBBF}" type="presOf" srcId="{2EE649A9-4B9B-4C6E-964D-BA4867FCD218}" destId="{09ECFC9E-A05E-4AD6-A595-C57CF8D34E0D}" srcOrd="0" destOrd="1" presId="urn:microsoft.com/office/officeart/2005/8/layout/vList6"/>
    <dgm:cxn modelId="{2D7918D1-512F-4985-8108-2BD73EC75298}" srcId="{B9405CCA-2AFA-4168-9381-A11DB31F3917}" destId="{6BEAE42F-092C-4B96-ADCB-D61D81DD0147}" srcOrd="0" destOrd="0" parTransId="{8448E38B-D087-44DB-9B4A-443553C94D75}" sibTransId="{28BF528B-3A41-45D1-9114-EDEBFD63F2D2}"/>
    <dgm:cxn modelId="{E49EA221-2E83-4CE8-956B-A6E22AC0A93E}" type="presOf" srcId="{76F5FA5B-013F-4AF4-8610-FD0246264AC4}" destId="{FCEBE2F2-70C0-4CBA-9DBC-0320AFF930C0}" srcOrd="0" destOrd="1" presId="urn:microsoft.com/office/officeart/2005/8/layout/vList6"/>
    <dgm:cxn modelId="{75A80553-CEAB-43A8-AE29-386DA91F6777}" srcId="{B9405CCA-2AFA-4168-9381-A11DB31F3917}" destId="{76F5FA5B-013F-4AF4-8610-FD0246264AC4}" srcOrd="1" destOrd="0" parTransId="{B13AC26E-DF53-4A23-A373-45543B1F53EC}" sibTransId="{5F4B27EA-FEE3-42D8-B02A-54E951E78BCD}"/>
    <dgm:cxn modelId="{EE22CAC0-F73F-460C-9A4C-1B9B5CCCCE3A}" type="presOf" srcId="{9274924D-A852-4DDF-BF28-E02CA1DD5B4B}" destId="{2C156742-CA3B-4593-A199-8559D1098567}" srcOrd="0" destOrd="1" presId="urn:microsoft.com/office/officeart/2005/8/layout/vList6"/>
    <dgm:cxn modelId="{071F281B-6FB8-48C1-A31A-C9E18A36E39E}" srcId="{CA4B996B-AA23-4B64-BF3C-F8DEED71E1DD}" destId="{FC2A992C-ED26-4ADB-A793-8BE3FCBB6402}" srcOrd="0" destOrd="0" parTransId="{25EF0770-EC91-4BBA-8289-DB139B91C446}" sibTransId="{279E3D4B-CBEC-4D54-BFBF-2D00E030C75B}"/>
    <dgm:cxn modelId="{F944ADE6-84C1-4AC9-B01C-263D7EE04834}" type="presOf" srcId="{92227B50-90D2-4CE5-B8E3-26D547D9AED0}" destId="{FCEBE2F2-70C0-4CBA-9DBC-0320AFF930C0}" srcOrd="0" destOrd="2" presId="urn:microsoft.com/office/officeart/2005/8/layout/vList6"/>
    <dgm:cxn modelId="{2CE474B1-705F-403F-9DC6-5770D8066603}" srcId="{CA4B996B-AA23-4B64-BF3C-F8DEED71E1DD}" destId="{2EE649A9-4B9B-4C6E-964D-BA4867FCD218}" srcOrd="1" destOrd="0" parTransId="{32286A2C-043D-4A53-B5AF-2BBBEAACEB04}" sibTransId="{7C83BC05-ADC1-4546-BA4F-3166A8F32F73}"/>
    <dgm:cxn modelId="{A491C7EB-2B51-433F-8A26-0D87A4F224B6}" srcId="{E2993B7C-8ADD-4CCA-8A6B-46057141200D}" destId="{EAFC3FB7-1AD2-4C05-89B1-007465B9D1F3}" srcOrd="1" destOrd="0" parTransId="{0CB94ACF-DEE4-40E0-B1DC-F090FF47D931}" sibTransId="{D4C1601A-5B9D-44A8-94D4-90127D5C7B2B}"/>
    <dgm:cxn modelId="{7D441EF5-CA2D-421B-A31F-5C2D91C8EA38}" srcId="{EAFC3FB7-1AD2-4C05-89B1-007465B9D1F3}" destId="{2A925992-B3FC-49F4-8591-891153C24259}" srcOrd="0" destOrd="0" parTransId="{3031C389-9309-4DCE-B209-263AE4A52019}" sibTransId="{D68D3CAD-C3F8-47A9-90B7-6910AA0A02FF}"/>
    <dgm:cxn modelId="{2F4D4A9A-9F75-442D-B03E-A7C964496213}" srcId="{2BBC6DBF-BEB7-40D9-BF7A-4AB6AC2B7826}" destId="{AC5751B8-460F-4AFA-A916-3CD93B3A6985}" srcOrd="0" destOrd="0" parTransId="{3C920B7D-800A-4176-B0AE-8908E25BA908}" sibTransId="{D1BBFF10-4A33-4717-A90E-82CF111AEE38}"/>
    <dgm:cxn modelId="{AA31891D-5CA8-4080-80DF-A06AF2356D74}" srcId="{B9405CCA-2AFA-4168-9381-A11DB31F3917}" destId="{92227B50-90D2-4CE5-B8E3-26D547D9AED0}" srcOrd="2" destOrd="0" parTransId="{7F8335CB-0013-4A23-9A73-6C46051AE0BC}" sibTransId="{9BB4990F-30E1-4925-9A70-10C0551046B6}"/>
    <dgm:cxn modelId="{8BB23F0E-349A-4651-BA60-C4F45DE04404}" type="presParOf" srcId="{7DA461D4-0975-4F62-A383-ECD3C104AF96}" destId="{466E6979-3FEF-4BD7-B722-FF042AE014CE}" srcOrd="0" destOrd="0" presId="urn:microsoft.com/office/officeart/2005/8/layout/vList6"/>
    <dgm:cxn modelId="{1F229736-B589-4144-94AC-3C8168F8E598}" type="presParOf" srcId="{466E6979-3FEF-4BD7-B722-FF042AE014CE}" destId="{9CE033E6-423E-48CB-AF7D-8F96E092A3F7}" srcOrd="0" destOrd="0" presId="urn:microsoft.com/office/officeart/2005/8/layout/vList6"/>
    <dgm:cxn modelId="{326A650B-8F36-4AEB-9173-12C0DD266391}" type="presParOf" srcId="{466E6979-3FEF-4BD7-B722-FF042AE014CE}" destId="{09ECFC9E-A05E-4AD6-A595-C57CF8D34E0D}" srcOrd="1" destOrd="0" presId="urn:microsoft.com/office/officeart/2005/8/layout/vList6"/>
    <dgm:cxn modelId="{C429AE0A-423A-4560-8325-828034565198}" type="presParOf" srcId="{7DA461D4-0975-4F62-A383-ECD3C104AF96}" destId="{FEE7B3BB-837D-4B81-B172-4C7A422B4440}" srcOrd="1" destOrd="0" presId="urn:microsoft.com/office/officeart/2005/8/layout/vList6"/>
    <dgm:cxn modelId="{23A3C36B-1235-4D94-BA00-6923B0D770FB}" type="presParOf" srcId="{7DA461D4-0975-4F62-A383-ECD3C104AF96}" destId="{50376D03-235D-48EC-89B1-95AEDD3C5F51}" srcOrd="2" destOrd="0" presId="urn:microsoft.com/office/officeart/2005/8/layout/vList6"/>
    <dgm:cxn modelId="{D31A53AC-F584-4AF8-90AF-8DE7BB6F7C05}" type="presParOf" srcId="{50376D03-235D-48EC-89B1-95AEDD3C5F51}" destId="{D70DCA59-BF58-4A2B-ACD0-C6B92FEFBBDC}" srcOrd="0" destOrd="0" presId="urn:microsoft.com/office/officeart/2005/8/layout/vList6"/>
    <dgm:cxn modelId="{BDFD53B0-EDF8-457B-B18A-74FE5A97CA4B}" type="presParOf" srcId="{50376D03-235D-48EC-89B1-95AEDD3C5F51}" destId="{2C156742-CA3B-4593-A199-8559D1098567}" srcOrd="1" destOrd="0" presId="urn:microsoft.com/office/officeart/2005/8/layout/vList6"/>
    <dgm:cxn modelId="{1C1606B5-82FB-48EB-B3ED-CD9D9CCECE52}" type="presParOf" srcId="{7DA461D4-0975-4F62-A383-ECD3C104AF96}" destId="{518CF925-7060-414D-B304-050E12B66BB3}" srcOrd="3" destOrd="0" presId="urn:microsoft.com/office/officeart/2005/8/layout/vList6"/>
    <dgm:cxn modelId="{E1C79EF0-A3A5-49B6-B945-879EE47DC9DD}" type="presParOf" srcId="{7DA461D4-0975-4F62-A383-ECD3C104AF96}" destId="{958B506D-94C9-4350-8331-E40CB6C9F267}" srcOrd="4" destOrd="0" presId="urn:microsoft.com/office/officeart/2005/8/layout/vList6"/>
    <dgm:cxn modelId="{B9F5A97B-19A2-42A8-9E5D-B2E300171BC5}" type="presParOf" srcId="{958B506D-94C9-4350-8331-E40CB6C9F267}" destId="{7C5392AB-9C62-4D68-AA75-204C2B1FD07F}" srcOrd="0" destOrd="0" presId="urn:microsoft.com/office/officeart/2005/8/layout/vList6"/>
    <dgm:cxn modelId="{C2C912A0-3E42-4A7D-857F-8DC826D24249}" type="presParOf" srcId="{958B506D-94C9-4350-8331-E40CB6C9F267}" destId="{FCEBE2F2-70C0-4CBA-9DBC-0320AFF930C0}" srcOrd="1" destOrd="0" presId="urn:microsoft.com/office/officeart/2005/8/layout/vList6"/>
    <dgm:cxn modelId="{A2BD83E2-4C19-44AF-A37A-A2B63F011F53}" type="presParOf" srcId="{7DA461D4-0975-4F62-A383-ECD3C104AF96}" destId="{AC6984FE-9D8B-46CB-A230-571BB931D52C}" srcOrd="5" destOrd="0" presId="urn:microsoft.com/office/officeart/2005/8/layout/vList6"/>
    <dgm:cxn modelId="{B123DBF3-64F7-45F2-A244-11929F13BA0B}" type="presParOf" srcId="{7DA461D4-0975-4F62-A383-ECD3C104AF96}" destId="{3F35DF27-CE11-423A-B0D0-7DD4B40BFE04}" srcOrd="6" destOrd="0" presId="urn:microsoft.com/office/officeart/2005/8/layout/vList6"/>
    <dgm:cxn modelId="{05CE0FB8-2C77-43BC-AA65-EF071B6D9F30}" type="presParOf" srcId="{3F35DF27-CE11-423A-B0D0-7DD4B40BFE04}" destId="{583456D9-5C4D-44D1-9835-E9B9E678A767}" srcOrd="0" destOrd="0" presId="urn:microsoft.com/office/officeart/2005/8/layout/vList6"/>
    <dgm:cxn modelId="{27782142-E8FE-4A90-B787-F9914AF1FD47}" type="presParOf" srcId="{3F35DF27-CE11-423A-B0D0-7DD4B40BFE04}" destId="{0947303A-5370-4C83-B940-0392B28687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5058D-9A29-471D-ABB8-2D7A885C04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B89B4AB-7E9E-4AFD-9C4B-B6698C6C8263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GB" sz="2400" b="1" dirty="0" smtClean="0">
              <a:solidFill>
                <a:schemeClr val="accent6">
                  <a:lumMod val="50000"/>
                </a:schemeClr>
              </a:solidFill>
            </a:rPr>
            <a:t>The RIGHT homes</a:t>
          </a:r>
          <a:endParaRPr lang="en-GB" sz="2400" b="1" dirty="0">
            <a:solidFill>
              <a:schemeClr val="accent6">
                <a:lumMod val="50000"/>
              </a:schemeClr>
            </a:solidFill>
          </a:endParaRPr>
        </a:p>
      </dgm:t>
    </dgm:pt>
    <dgm:pt modelId="{911EAE42-3E70-47C2-A603-3C0B844DA5B9}" type="parTrans" cxnId="{B67FBCC4-8A51-438C-9CE8-4CC411F770E8}">
      <dgm:prSet/>
      <dgm:spPr/>
      <dgm:t>
        <a:bodyPr/>
        <a:lstStyle/>
        <a:p>
          <a:endParaRPr lang="en-GB"/>
        </a:p>
      </dgm:t>
    </dgm:pt>
    <dgm:pt modelId="{9E9B430C-48F6-49F6-94B8-17082FBE0B44}" type="sibTrans" cxnId="{B67FBCC4-8A51-438C-9CE8-4CC411F770E8}">
      <dgm:prSet/>
      <dgm:spPr/>
      <dgm:t>
        <a:bodyPr/>
        <a:lstStyle/>
        <a:p>
          <a:endParaRPr lang="en-GB"/>
        </a:p>
      </dgm:t>
    </dgm:pt>
    <dgm:pt modelId="{79250693-42E2-4A89-A389-07A908D1C8D2}">
      <dgm:prSet phldrT="[Text]" custT="1"/>
      <dgm:spPr>
        <a:solidFill>
          <a:srgbClr val="FFFF00"/>
        </a:solidFill>
      </dgm:spPr>
      <dgm:t>
        <a:bodyPr/>
        <a:lstStyle/>
        <a:p>
          <a:pPr algn="ctr"/>
          <a:r>
            <a:rPr lang="en-GB" sz="2400" b="1" dirty="0" smtClean="0">
              <a:solidFill>
                <a:srgbClr val="6600CC"/>
              </a:solidFill>
            </a:rPr>
            <a:t>In the RIGHT places</a:t>
          </a:r>
          <a:endParaRPr lang="en-GB" sz="2400" b="1" dirty="0">
            <a:solidFill>
              <a:srgbClr val="6600CC"/>
            </a:solidFill>
          </a:endParaRPr>
        </a:p>
      </dgm:t>
    </dgm:pt>
    <dgm:pt modelId="{39906FD2-F1C7-4169-9C99-A0AA16A4331F}" type="parTrans" cxnId="{17014B61-55CB-48ED-A4A1-B887DC19A12B}">
      <dgm:prSet/>
      <dgm:spPr/>
      <dgm:t>
        <a:bodyPr/>
        <a:lstStyle/>
        <a:p>
          <a:endParaRPr lang="en-GB"/>
        </a:p>
      </dgm:t>
    </dgm:pt>
    <dgm:pt modelId="{148C4BB2-0D4A-4CB0-9056-E703F12E76AF}" type="sibTrans" cxnId="{17014B61-55CB-48ED-A4A1-B887DC19A12B}">
      <dgm:prSet/>
      <dgm:spPr/>
      <dgm:t>
        <a:bodyPr/>
        <a:lstStyle/>
        <a:p>
          <a:endParaRPr lang="en-GB"/>
        </a:p>
      </dgm:t>
    </dgm:pt>
    <dgm:pt modelId="{287621BA-E6D3-4072-B40A-69858DE0862D}">
      <dgm:prSet phldrT="[Text]" custT="1"/>
      <dgm:spPr>
        <a:solidFill>
          <a:srgbClr val="00FF00"/>
        </a:solidFill>
      </dgm:spPr>
      <dgm:t>
        <a:bodyPr/>
        <a:lstStyle/>
        <a:p>
          <a:pPr algn="ctr"/>
          <a:r>
            <a:rPr lang="en-GB" sz="2400" b="1" dirty="0" smtClean="0">
              <a:solidFill>
                <a:srgbClr val="008000"/>
              </a:solidFill>
            </a:rPr>
            <a:t>At the RIGHT time</a:t>
          </a:r>
          <a:endParaRPr lang="en-GB" sz="2400" b="1" dirty="0">
            <a:solidFill>
              <a:srgbClr val="008000"/>
            </a:solidFill>
          </a:endParaRPr>
        </a:p>
      </dgm:t>
    </dgm:pt>
    <dgm:pt modelId="{55A9470C-A02D-4BE8-994D-0511E6CADC6B}" type="parTrans" cxnId="{850F3130-0AA2-42D9-A106-88B490296D50}">
      <dgm:prSet/>
      <dgm:spPr/>
      <dgm:t>
        <a:bodyPr/>
        <a:lstStyle/>
        <a:p>
          <a:endParaRPr lang="en-GB"/>
        </a:p>
      </dgm:t>
    </dgm:pt>
    <dgm:pt modelId="{C3E2F47B-B992-4EFB-B694-418CFBC378F8}" type="sibTrans" cxnId="{850F3130-0AA2-42D9-A106-88B490296D50}">
      <dgm:prSet/>
      <dgm:spPr/>
      <dgm:t>
        <a:bodyPr/>
        <a:lstStyle/>
        <a:p>
          <a:endParaRPr lang="en-GB"/>
        </a:p>
      </dgm:t>
    </dgm:pt>
    <dgm:pt modelId="{A7A283BB-4503-4F15-A48A-6ABB2613DD11}" type="pres">
      <dgm:prSet presAssocID="{6AB5058D-9A29-471D-ABB8-2D7A885C04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7DB1A67-A37A-4290-B958-FD97CE6EF91F}" type="pres">
      <dgm:prSet presAssocID="{AB89B4AB-7E9E-4AFD-9C4B-B6698C6C8263}" presName="parentLin" presStyleCnt="0"/>
      <dgm:spPr/>
    </dgm:pt>
    <dgm:pt modelId="{2591DC36-7A8C-4F7D-A256-C6E62A309022}" type="pres">
      <dgm:prSet presAssocID="{AB89B4AB-7E9E-4AFD-9C4B-B6698C6C8263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A07AA5BC-8188-443A-856A-FF803FDF4221}" type="pres">
      <dgm:prSet presAssocID="{AB89B4AB-7E9E-4AFD-9C4B-B6698C6C8263}" presName="parentText" presStyleLbl="node1" presStyleIdx="0" presStyleCnt="3" custScaleX="117402" custScaleY="16042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C182396-7788-4B28-85B8-D16FDB3E5FCC}" type="pres">
      <dgm:prSet presAssocID="{AB89B4AB-7E9E-4AFD-9C4B-B6698C6C8263}" presName="negativeSpace" presStyleCnt="0"/>
      <dgm:spPr/>
    </dgm:pt>
    <dgm:pt modelId="{5BA75F6C-3AED-435F-803B-2602220E3793}" type="pres">
      <dgm:prSet presAssocID="{AB89B4AB-7E9E-4AFD-9C4B-B6698C6C8263}" presName="childText" presStyleLbl="conFgAcc1" presStyleIdx="0" presStyleCnt="3" custLinFactNeighborX="-24003" custLinFactNeighborY="23917">
        <dgm:presLayoutVars>
          <dgm:bulletEnabled val="1"/>
        </dgm:presLayoutVars>
      </dgm:prSet>
      <dgm:spPr>
        <a:noFill/>
        <a:ln>
          <a:solidFill>
            <a:schemeClr val="accent6">
              <a:lumMod val="50000"/>
            </a:schemeClr>
          </a:solidFill>
        </a:ln>
      </dgm:spPr>
    </dgm:pt>
    <dgm:pt modelId="{3822BFB8-5644-4E67-ADA2-43359191B064}" type="pres">
      <dgm:prSet presAssocID="{9E9B430C-48F6-49F6-94B8-17082FBE0B44}" presName="spaceBetweenRectangles" presStyleCnt="0"/>
      <dgm:spPr/>
    </dgm:pt>
    <dgm:pt modelId="{AF2F3D83-06F1-4187-9C85-FE3658A599E2}" type="pres">
      <dgm:prSet presAssocID="{79250693-42E2-4A89-A389-07A908D1C8D2}" presName="parentLin" presStyleCnt="0"/>
      <dgm:spPr/>
    </dgm:pt>
    <dgm:pt modelId="{C3756809-B5D4-4732-A741-E361CCDC9576}" type="pres">
      <dgm:prSet presAssocID="{79250693-42E2-4A89-A389-07A908D1C8D2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B28890AC-4FF0-46D3-88F5-39B7571339D3}" type="pres">
      <dgm:prSet presAssocID="{79250693-42E2-4A89-A389-07A908D1C8D2}" presName="parentText" presStyleLbl="node1" presStyleIdx="1" presStyleCnt="3" custScaleX="117402" custScaleY="16226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26D136-FBB7-494D-B957-D91AC5CF3642}" type="pres">
      <dgm:prSet presAssocID="{79250693-42E2-4A89-A389-07A908D1C8D2}" presName="negativeSpace" presStyleCnt="0"/>
      <dgm:spPr/>
    </dgm:pt>
    <dgm:pt modelId="{F26143B4-F2DC-44E8-97E9-859BCEF5E84F}" type="pres">
      <dgm:prSet presAssocID="{79250693-42E2-4A89-A389-07A908D1C8D2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accent6">
              <a:lumMod val="50000"/>
            </a:schemeClr>
          </a:solidFill>
        </a:ln>
      </dgm:spPr>
    </dgm:pt>
    <dgm:pt modelId="{19B721B7-B1B6-4AA1-8709-4D11F64239B9}" type="pres">
      <dgm:prSet presAssocID="{148C4BB2-0D4A-4CB0-9056-E703F12E76AF}" presName="spaceBetweenRectangles" presStyleCnt="0"/>
      <dgm:spPr/>
    </dgm:pt>
    <dgm:pt modelId="{FC02B0C9-390D-4862-8C72-502744C585E3}" type="pres">
      <dgm:prSet presAssocID="{287621BA-E6D3-4072-B40A-69858DE0862D}" presName="parentLin" presStyleCnt="0"/>
      <dgm:spPr/>
    </dgm:pt>
    <dgm:pt modelId="{A0D6C223-D5A4-425E-9A98-282D95C38BC9}" type="pres">
      <dgm:prSet presAssocID="{287621BA-E6D3-4072-B40A-69858DE0862D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DA02DDF7-8489-4A41-9F74-33A3D04F8B9E}" type="pres">
      <dgm:prSet presAssocID="{287621BA-E6D3-4072-B40A-69858DE0862D}" presName="parentText" presStyleLbl="node1" presStyleIdx="2" presStyleCnt="3" custScaleX="117402" custScaleY="18323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0C818F-7B64-40AE-B2F4-D0C1008F6E11}" type="pres">
      <dgm:prSet presAssocID="{287621BA-E6D3-4072-B40A-69858DE0862D}" presName="negativeSpace" presStyleCnt="0"/>
      <dgm:spPr/>
    </dgm:pt>
    <dgm:pt modelId="{27D848C9-B851-486E-B8FE-7B36195A42C8}" type="pres">
      <dgm:prSet presAssocID="{287621BA-E6D3-4072-B40A-69858DE0862D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accent6">
              <a:lumMod val="50000"/>
            </a:schemeClr>
          </a:solidFill>
        </a:ln>
      </dgm:spPr>
    </dgm:pt>
  </dgm:ptLst>
  <dgm:cxnLst>
    <dgm:cxn modelId="{8B158B96-B60C-4AAE-AC37-B4A2F0D1AE54}" type="presOf" srcId="{6AB5058D-9A29-471D-ABB8-2D7A885C04E2}" destId="{A7A283BB-4503-4F15-A48A-6ABB2613DD11}" srcOrd="0" destOrd="0" presId="urn:microsoft.com/office/officeart/2005/8/layout/list1"/>
    <dgm:cxn modelId="{17014B61-55CB-48ED-A4A1-B887DC19A12B}" srcId="{6AB5058D-9A29-471D-ABB8-2D7A885C04E2}" destId="{79250693-42E2-4A89-A389-07A908D1C8D2}" srcOrd="1" destOrd="0" parTransId="{39906FD2-F1C7-4169-9C99-A0AA16A4331F}" sibTransId="{148C4BB2-0D4A-4CB0-9056-E703F12E76AF}"/>
    <dgm:cxn modelId="{16CFE3E5-32F3-462B-8120-E1323B297503}" type="presOf" srcId="{79250693-42E2-4A89-A389-07A908D1C8D2}" destId="{C3756809-B5D4-4732-A741-E361CCDC9576}" srcOrd="0" destOrd="0" presId="urn:microsoft.com/office/officeart/2005/8/layout/list1"/>
    <dgm:cxn modelId="{B67FBCC4-8A51-438C-9CE8-4CC411F770E8}" srcId="{6AB5058D-9A29-471D-ABB8-2D7A885C04E2}" destId="{AB89B4AB-7E9E-4AFD-9C4B-B6698C6C8263}" srcOrd="0" destOrd="0" parTransId="{911EAE42-3E70-47C2-A603-3C0B844DA5B9}" sibTransId="{9E9B430C-48F6-49F6-94B8-17082FBE0B44}"/>
    <dgm:cxn modelId="{850F3130-0AA2-42D9-A106-88B490296D50}" srcId="{6AB5058D-9A29-471D-ABB8-2D7A885C04E2}" destId="{287621BA-E6D3-4072-B40A-69858DE0862D}" srcOrd="2" destOrd="0" parTransId="{55A9470C-A02D-4BE8-994D-0511E6CADC6B}" sibTransId="{C3E2F47B-B992-4EFB-B694-418CFBC378F8}"/>
    <dgm:cxn modelId="{16C2741C-8564-4CCE-A55D-F54E2D8B98D0}" type="presOf" srcId="{79250693-42E2-4A89-A389-07A908D1C8D2}" destId="{B28890AC-4FF0-46D3-88F5-39B7571339D3}" srcOrd="1" destOrd="0" presId="urn:microsoft.com/office/officeart/2005/8/layout/list1"/>
    <dgm:cxn modelId="{1E2FAFC1-232D-4BAA-A97C-C32CCB802963}" type="presOf" srcId="{AB89B4AB-7E9E-4AFD-9C4B-B6698C6C8263}" destId="{2591DC36-7A8C-4F7D-A256-C6E62A309022}" srcOrd="0" destOrd="0" presId="urn:microsoft.com/office/officeart/2005/8/layout/list1"/>
    <dgm:cxn modelId="{6E1E18F4-A2B4-45E1-A4D3-6003CEFAF50F}" type="presOf" srcId="{AB89B4AB-7E9E-4AFD-9C4B-B6698C6C8263}" destId="{A07AA5BC-8188-443A-856A-FF803FDF4221}" srcOrd="1" destOrd="0" presId="urn:microsoft.com/office/officeart/2005/8/layout/list1"/>
    <dgm:cxn modelId="{30A5A3CE-C8E7-428A-A1DC-C7767F99CF36}" type="presOf" srcId="{287621BA-E6D3-4072-B40A-69858DE0862D}" destId="{DA02DDF7-8489-4A41-9F74-33A3D04F8B9E}" srcOrd="1" destOrd="0" presId="urn:microsoft.com/office/officeart/2005/8/layout/list1"/>
    <dgm:cxn modelId="{2DB5F24F-169C-4CAA-B282-ED042B625B41}" type="presOf" srcId="{287621BA-E6D3-4072-B40A-69858DE0862D}" destId="{A0D6C223-D5A4-425E-9A98-282D95C38BC9}" srcOrd="0" destOrd="0" presId="urn:microsoft.com/office/officeart/2005/8/layout/list1"/>
    <dgm:cxn modelId="{6937AB7F-5622-40C6-B738-387C45CB9BBA}" type="presParOf" srcId="{A7A283BB-4503-4F15-A48A-6ABB2613DD11}" destId="{C7DB1A67-A37A-4290-B958-FD97CE6EF91F}" srcOrd="0" destOrd="0" presId="urn:microsoft.com/office/officeart/2005/8/layout/list1"/>
    <dgm:cxn modelId="{7A81FC12-DB3C-48FD-9672-BAE906D351B4}" type="presParOf" srcId="{C7DB1A67-A37A-4290-B958-FD97CE6EF91F}" destId="{2591DC36-7A8C-4F7D-A256-C6E62A309022}" srcOrd="0" destOrd="0" presId="urn:microsoft.com/office/officeart/2005/8/layout/list1"/>
    <dgm:cxn modelId="{3D6EF6DE-0A51-447E-92AE-54532DC15BE8}" type="presParOf" srcId="{C7DB1A67-A37A-4290-B958-FD97CE6EF91F}" destId="{A07AA5BC-8188-443A-856A-FF803FDF4221}" srcOrd="1" destOrd="0" presId="urn:microsoft.com/office/officeart/2005/8/layout/list1"/>
    <dgm:cxn modelId="{7D623F84-DCF7-4882-B28C-806D0892F5FE}" type="presParOf" srcId="{A7A283BB-4503-4F15-A48A-6ABB2613DD11}" destId="{7C182396-7788-4B28-85B8-D16FDB3E5FCC}" srcOrd="1" destOrd="0" presId="urn:microsoft.com/office/officeart/2005/8/layout/list1"/>
    <dgm:cxn modelId="{CB78BC43-C315-4C42-8ACA-FC5FA7E2EF31}" type="presParOf" srcId="{A7A283BB-4503-4F15-A48A-6ABB2613DD11}" destId="{5BA75F6C-3AED-435F-803B-2602220E3793}" srcOrd="2" destOrd="0" presId="urn:microsoft.com/office/officeart/2005/8/layout/list1"/>
    <dgm:cxn modelId="{F93B8976-D02A-42D0-856B-D4828F664B1F}" type="presParOf" srcId="{A7A283BB-4503-4F15-A48A-6ABB2613DD11}" destId="{3822BFB8-5644-4E67-ADA2-43359191B064}" srcOrd="3" destOrd="0" presId="urn:microsoft.com/office/officeart/2005/8/layout/list1"/>
    <dgm:cxn modelId="{634183FC-3936-4BA1-A794-686182E76F18}" type="presParOf" srcId="{A7A283BB-4503-4F15-A48A-6ABB2613DD11}" destId="{AF2F3D83-06F1-4187-9C85-FE3658A599E2}" srcOrd="4" destOrd="0" presId="urn:microsoft.com/office/officeart/2005/8/layout/list1"/>
    <dgm:cxn modelId="{09F1AA0B-3A0F-4E05-8A1E-C18047DC7009}" type="presParOf" srcId="{AF2F3D83-06F1-4187-9C85-FE3658A599E2}" destId="{C3756809-B5D4-4732-A741-E361CCDC9576}" srcOrd="0" destOrd="0" presId="urn:microsoft.com/office/officeart/2005/8/layout/list1"/>
    <dgm:cxn modelId="{F390AF8D-2818-4C88-BE08-4B2DB5D24228}" type="presParOf" srcId="{AF2F3D83-06F1-4187-9C85-FE3658A599E2}" destId="{B28890AC-4FF0-46D3-88F5-39B7571339D3}" srcOrd="1" destOrd="0" presId="urn:microsoft.com/office/officeart/2005/8/layout/list1"/>
    <dgm:cxn modelId="{F78F49C5-4F94-43D9-9B3E-41DFD336B1A8}" type="presParOf" srcId="{A7A283BB-4503-4F15-A48A-6ABB2613DD11}" destId="{4A26D136-FBB7-494D-B957-D91AC5CF3642}" srcOrd="5" destOrd="0" presId="urn:microsoft.com/office/officeart/2005/8/layout/list1"/>
    <dgm:cxn modelId="{73248A52-3A79-428C-956F-2B10FF2C3263}" type="presParOf" srcId="{A7A283BB-4503-4F15-A48A-6ABB2613DD11}" destId="{F26143B4-F2DC-44E8-97E9-859BCEF5E84F}" srcOrd="6" destOrd="0" presId="urn:microsoft.com/office/officeart/2005/8/layout/list1"/>
    <dgm:cxn modelId="{93D08BB2-6C4D-4F7B-A61D-569EE177862C}" type="presParOf" srcId="{A7A283BB-4503-4F15-A48A-6ABB2613DD11}" destId="{19B721B7-B1B6-4AA1-8709-4D11F64239B9}" srcOrd="7" destOrd="0" presId="urn:microsoft.com/office/officeart/2005/8/layout/list1"/>
    <dgm:cxn modelId="{E5878ADB-3F47-4DEA-8B48-44923AAE2BB8}" type="presParOf" srcId="{A7A283BB-4503-4F15-A48A-6ABB2613DD11}" destId="{FC02B0C9-390D-4862-8C72-502744C585E3}" srcOrd="8" destOrd="0" presId="urn:microsoft.com/office/officeart/2005/8/layout/list1"/>
    <dgm:cxn modelId="{E825F17B-6DBF-48CC-BD5B-765C75F5A59A}" type="presParOf" srcId="{FC02B0C9-390D-4862-8C72-502744C585E3}" destId="{A0D6C223-D5A4-425E-9A98-282D95C38BC9}" srcOrd="0" destOrd="0" presId="urn:microsoft.com/office/officeart/2005/8/layout/list1"/>
    <dgm:cxn modelId="{827EE9E2-E049-49EF-9744-E8204510A862}" type="presParOf" srcId="{FC02B0C9-390D-4862-8C72-502744C585E3}" destId="{DA02DDF7-8489-4A41-9F74-33A3D04F8B9E}" srcOrd="1" destOrd="0" presId="urn:microsoft.com/office/officeart/2005/8/layout/list1"/>
    <dgm:cxn modelId="{0E4070B7-B8AA-4602-B608-76CA28DAB2E2}" type="presParOf" srcId="{A7A283BB-4503-4F15-A48A-6ABB2613DD11}" destId="{870C818F-7B64-40AE-B2F4-D0C1008F6E11}" srcOrd="9" destOrd="0" presId="urn:microsoft.com/office/officeart/2005/8/layout/list1"/>
    <dgm:cxn modelId="{40D4AA74-C7AE-47F8-BC82-EC365485394F}" type="presParOf" srcId="{A7A283BB-4503-4F15-A48A-6ABB2613DD11}" destId="{27D848C9-B851-486E-B8FE-7B36195A42C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C9354-CB2C-4140-9C36-D3445266157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40E8FA8-D586-4C7B-B768-A0AEADF55DCA}">
      <dgm:prSet phldrT="[Text]"/>
      <dgm:spPr>
        <a:solidFill>
          <a:srgbClr val="FF0000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GB" b="1" dirty="0" smtClean="0">
              <a:solidFill>
                <a:schemeClr val="bg1"/>
              </a:solidFill>
            </a:rPr>
            <a:t>1. Sites PROPOSED</a:t>
          </a:r>
          <a:endParaRPr lang="en-GB" b="1" dirty="0">
            <a:solidFill>
              <a:schemeClr val="bg1"/>
            </a:solidFill>
          </a:endParaRPr>
        </a:p>
      </dgm:t>
    </dgm:pt>
    <dgm:pt modelId="{EBCA2E58-ECAE-4A8B-983A-D7130143031D}" type="parTrans" cxnId="{480739F6-7B8A-4C56-B00B-1C5EFA8065D7}">
      <dgm:prSet/>
      <dgm:spPr/>
      <dgm:t>
        <a:bodyPr/>
        <a:lstStyle/>
        <a:p>
          <a:endParaRPr lang="en-GB"/>
        </a:p>
      </dgm:t>
    </dgm:pt>
    <dgm:pt modelId="{8C158D4E-14F6-42B7-9403-D4C5324CAE11}" type="sibTrans" cxnId="{480739F6-7B8A-4C56-B00B-1C5EFA8065D7}">
      <dgm:prSet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27F0F01E-658B-4EA5-9402-A25D81D019CD}">
      <dgm:prSet phldrT="[Text]"/>
      <dgm:spPr>
        <a:solidFill>
          <a:srgbClr val="FFFF00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GB" b="1" dirty="0" smtClean="0">
              <a:solidFill>
                <a:schemeClr val="accent6">
                  <a:lumMod val="50000"/>
                </a:schemeClr>
              </a:solidFill>
            </a:rPr>
            <a:t>2. Sites ASSESSED</a:t>
          </a:r>
          <a:endParaRPr lang="en-GB" b="1" dirty="0">
            <a:solidFill>
              <a:schemeClr val="accent6">
                <a:lumMod val="50000"/>
              </a:schemeClr>
            </a:solidFill>
          </a:endParaRPr>
        </a:p>
      </dgm:t>
    </dgm:pt>
    <dgm:pt modelId="{FBC65AED-120A-4DED-8106-86A061C6EF4D}" type="parTrans" cxnId="{6C79934D-D35D-4A8B-BFE8-116FBFD39205}">
      <dgm:prSet/>
      <dgm:spPr/>
      <dgm:t>
        <a:bodyPr/>
        <a:lstStyle/>
        <a:p>
          <a:endParaRPr lang="en-GB"/>
        </a:p>
      </dgm:t>
    </dgm:pt>
    <dgm:pt modelId="{86826E9C-B798-488C-9696-43E6F1BE1428}" type="sibTrans" cxnId="{6C79934D-D35D-4A8B-BFE8-116FBFD39205}">
      <dgm:prSet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C23956DB-0791-4414-8DBA-EEE150F421E9}">
      <dgm:prSet phldrT="[Text]"/>
      <dgm:spPr>
        <a:solidFill>
          <a:srgbClr val="00FF00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GB" b="1" dirty="0" smtClean="0">
              <a:solidFill>
                <a:srgbClr val="008000"/>
              </a:solidFill>
            </a:rPr>
            <a:t>3. Sites SELECTED</a:t>
          </a:r>
          <a:endParaRPr lang="en-GB" b="1" dirty="0">
            <a:solidFill>
              <a:srgbClr val="008000"/>
            </a:solidFill>
          </a:endParaRPr>
        </a:p>
      </dgm:t>
    </dgm:pt>
    <dgm:pt modelId="{E36C23DE-F682-4242-94CD-FC1405212AC6}" type="parTrans" cxnId="{C54B1E7B-0B62-49D1-84B4-F9606946491D}">
      <dgm:prSet/>
      <dgm:spPr/>
      <dgm:t>
        <a:bodyPr/>
        <a:lstStyle/>
        <a:p>
          <a:endParaRPr lang="en-GB"/>
        </a:p>
      </dgm:t>
    </dgm:pt>
    <dgm:pt modelId="{80560E82-E18E-4428-82ED-250EEF833647}" type="sibTrans" cxnId="{C54B1E7B-0B62-49D1-84B4-F9606946491D}">
      <dgm:prSet/>
      <dgm:spPr/>
      <dgm:t>
        <a:bodyPr/>
        <a:lstStyle/>
        <a:p>
          <a:endParaRPr lang="en-GB"/>
        </a:p>
      </dgm:t>
    </dgm:pt>
    <dgm:pt modelId="{3DF25AD2-EEBC-4E56-A06D-0600E8A03B71}" type="pres">
      <dgm:prSet presAssocID="{740C9354-CB2C-4140-9C36-D3445266157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1A9C8A5-1A34-4793-89B5-C71AD2715CB8}" type="pres">
      <dgm:prSet presAssocID="{740C9354-CB2C-4140-9C36-D3445266157A}" presName="dummyMaxCanvas" presStyleCnt="0">
        <dgm:presLayoutVars/>
      </dgm:prSet>
      <dgm:spPr/>
    </dgm:pt>
    <dgm:pt modelId="{19EC8AE0-0CD3-47DE-AB73-4EDC925D8729}" type="pres">
      <dgm:prSet presAssocID="{740C9354-CB2C-4140-9C36-D3445266157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40E0B6-2CAA-41C0-B066-8B0CAB5D6F66}" type="pres">
      <dgm:prSet presAssocID="{740C9354-CB2C-4140-9C36-D3445266157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70228B-FBBB-4319-8124-20035B3FD68E}" type="pres">
      <dgm:prSet presAssocID="{740C9354-CB2C-4140-9C36-D3445266157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B59909-EDAB-4AE8-98BE-E731C7D39BE0}" type="pres">
      <dgm:prSet presAssocID="{740C9354-CB2C-4140-9C36-D3445266157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481626-BD4F-4C03-BDD0-75D16DE4A9AE}" type="pres">
      <dgm:prSet presAssocID="{740C9354-CB2C-4140-9C36-D3445266157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2C15FB-164F-472C-BE01-D339864C6D55}" type="pres">
      <dgm:prSet presAssocID="{740C9354-CB2C-4140-9C36-D3445266157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5E61B2-6778-4F6B-A998-5C666AC5D948}" type="pres">
      <dgm:prSet presAssocID="{740C9354-CB2C-4140-9C36-D3445266157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493DEC-D949-4555-84AD-9AB4E382036C}" type="pres">
      <dgm:prSet presAssocID="{740C9354-CB2C-4140-9C36-D3445266157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18A5390-EB1E-40FB-97E7-60C8587C7A9E}" type="presOf" srcId="{140E8FA8-D586-4C7B-B768-A0AEADF55DCA}" destId="{312C15FB-164F-472C-BE01-D339864C6D55}" srcOrd="1" destOrd="0" presId="urn:microsoft.com/office/officeart/2005/8/layout/vProcess5"/>
    <dgm:cxn modelId="{79B7F56C-9D08-4CDC-AB13-41D7767E9BB8}" type="presOf" srcId="{27F0F01E-658B-4EA5-9402-A25D81D019CD}" destId="{5040E0B6-2CAA-41C0-B066-8B0CAB5D6F66}" srcOrd="0" destOrd="0" presId="urn:microsoft.com/office/officeart/2005/8/layout/vProcess5"/>
    <dgm:cxn modelId="{AD2D5609-56E3-4772-861F-7B28543315F0}" type="presOf" srcId="{8C158D4E-14F6-42B7-9403-D4C5324CAE11}" destId="{AFB59909-EDAB-4AE8-98BE-E731C7D39BE0}" srcOrd="0" destOrd="0" presId="urn:microsoft.com/office/officeart/2005/8/layout/vProcess5"/>
    <dgm:cxn modelId="{0239D5FB-4C6C-4A92-B732-59CA2D4325B7}" type="presOf" srcId="{140E8FA8-D586-4C7B-B768-A0AEADF55DCA}" destId="{19EC8AE0-0CD3-47DE-AB73-4EDC925D8729}" srcOrd="0" destOrd="0" presId="urn:microsoft.com/office/officeart/2005/8/layout/vProcess5"/>
    <dgm:cxn modelId="{480739F6-7B8A-4C56-B00B-1C5EFA8065D7}" srcId="{740C9354-CB2C-4140-9C36-D3445266157A}" destId="{140E8FA8-D586-4C7B-B768-A0AEADF55DCA}" srcOrd="0" destOrd="0" parTransId="{EBCA2E58-ECAE-4A8B-983A-D7130143031D}" sibTransId="{8C158D4E-14F6-42B7-9403-D4C5324CAE11}"/>
    <dgm:cxn modelId="{9698C434-A08C-46A3-8FCF-8A0FCA9600A4}" type="presOf" srcId="{740C9354-CB2C-4140-9C36-D3445266157A}" destId="{3DF25AD2-EEBC-4E56-A06D-0600E8A03B71}" srcOrd="0" destOrd="0" presId="urn:microsoft.com/office/officeart/2005/8/layout/vProcess5"/>
    <dgm:cxn modelId="{A1152707-C5B2-4477-A4DA-8722E37EC0AC}" type="presOf" srcId="{C23956DB-0791-4414-8DBA-EEE150F421E9}" destId="{8770228B-FBBB-4319-8124-20035B3FD68E}" srcOrd="0" destOrd="0" presId="urn:microsoft.com/office/officeart/2005/8/layout/vProcess5"/>
    <dgm:cxn modelId="{6C79934D-D35D-4A8B-BFE8-116FBFD39205}" srcId="{740C9354-CB2C-4140-9C36-D3445266157A}" destId="{27F0F01E-658B-4EA5-9402-A25D81D019CD}" srcOrd="1" destOrd="0" parTransId="{FBC65AED-120A-4DED-8106-86A061C6EF4D}" sibTransId="{86826E9C-B798-488C-9696-43E6F1BE1428}"/>
    <dgm:cxn modelId="{966F3957-C176-42AD-AFD6-C74C0DFBFC38}" type="presOf" srcId="{C23956DB-0791-4414-8DBA-EEE150F421E9}" destId="{04493DEC-D949-4555-84AD-9AB4E382036C}" srcOrd="1" destOrd="0" presId="urn:microsoft.com/office/officeart/2005/8/layout/vProcess5"/>
    <dgm:cxn modelId="{12000FB2-69B9-421B-AF1E-CF61F04025FC}" type="presOf" srcId="{27F0F01E-658B-4EA5-9402-A25D81D019CD}" destId="{D55E61B2-6778-4F6B-A998-5C666AC5D948}" srcOrd="1" destOrd="0" presId="urn:microsoft.com/office/officeart/2005/8/layout/vProcess5"/>
    <dgm:cxn modelId="{C54B1E7B-0B62-49D1-84B4-F9606946491D}" srcId="{740C9354-CB2C-4140-9C36-D3445266157A}" destId="{C23956DB-0791-4414-8DBA-EEE150F421E9}" srcOrd="2" destOrd="0" parTransId="{E36C23DE-F682-4242-94CD-FC1405212AC6}" sibTransId="{80560E82-E18E-4428-82ED-250EEF833647}"/>
    <dgm:cxn modelId="{40CB19A2-E472-4EA4-9856-737FB2EE38A5}" type="presOf" srcId="{86826E9C-B798-488C-9696-43E6F1BE1428}" destId="{06481626-BD4F-4C03-BDD0-75D16DE4A9AE}" srcOrd="0" destOrd="0" presId="urn:microsoft.com/office/officeart/2005/8/layout/vProcess5"/>
    <dgm:cxn modelId="{2A20DB24-30CD-46FE-A541-247EBB514A88}" type="presParOf" srcId="{3DF25AD2-EEBC-4E56-A06D-0600E8A03B71}" destId="{01A9C8A5-1A34-4793-89B5-C71AD2715CB8}" srcOrd="0" destOrd="0" presId="urn:microsoft.com/office/officeart/2005/8/layout/vProcess5"/>
    <dgm:cxn modelId="{AC9DE890-8995-4D8F-9A7F-E3E8DCBF93DD}" type="presParOf" srcId="{3DF25AD2-EEBC-4E56-A06D-0600E8A03B71}" destId="{19EC8AE0-0CD3-47DE-AB73-4EDC925D8729}" srcOrd="1" destOrd="0" presId="urn:microsoft.com/office/officeart/2005/8/layout/vProcess5"/>
    <dgm:cxn modelId="{1B560101-7029-4E60-A691-C22A9799217A}" type="presParOf" srcId="{3DF25AD2-EEBC-4E56-A06D-0600E8A03B71}" destId="{5040E0B6-2CAA-41C0-B066-8B0CAB5D6F66}" srcOrd="2" destOrd="0" presId="urn:microsoft.com/office/officeart/2005/8/layout/vProcess5"/>
    <dgm:cxn modelId="{671B9CFE-B878-43AE-9998-CE5CDB44F0AD}" type="presParOf" srcId="{3DF25AD2-EEBC-4E56-A06D-0600E8A03B71}" destId="{8770228B-FBBB-4319-8124-20035B3FD68E}" srcOrd="3" destOrd="0" presId="urn:microsoft.com/office/officeart/2005/8/layout/vProcess5"/>
    <dgm:cxn modelId="{DBE0F1E0-B291-4565-989F-09F346BFF20A}" type="presParOf" srcId="{3DF25AD2-EEBC-4E56-A06D-0600E8A03B71}" destId="{AFB59909-EDAB-4AE8-98BE-E731C7D39BE0}" srcOrd="4" destOrd="0" presId="urn:microsoft.com/office/officeart/2005/8/layout/vProcess5"/>
    <dgm:cxn modelId="{4E001A9F-BDA0-4E26-86F6-3AC2859476A7}" type="presParOf" srcId="{3DF25AD2-EEBC-4E56-A06D-0600E8A03B71}" destId="{06481626-BD4F-4C03-BDD0-75D16DE4A9AE}" srcOrd="5" destOrd="0" presId="urn:microsoft.com/office/officeart/2005/8/layout/vProcess5"/>
    <dgm:cxn modelId="{F39082E1-105D-4F8D-8711-AC9160A70E7E}" type="presParOf" srcId="{3DF25AD2-EEBC-4E56-A06D-0600E8A03B71}" destId="{312C15FB-164F-472C-BE01-D339864C6D55}" srcOrd="6" destOrd="0" presId="urn:microsoft.com/office/officeart/2005/8/layout/vProcess5"/>
    <dgm:cxn modelId="{46F0ED25-E4F2-445C-82EC-BF9FA79E26D3}" type="presParOf" srcId="{3DF25AD2-EEBC-4E56-A06D-0600E8A03B71}" destId="{D55E61B2-6778-4F6B-A998-5C666AC5D948}" srcOrd="7" destOrd="0" presId="urn:microsoft.com/office/officeart/2005/8/layout/vProcess5"/>
    <dgm:cxn modelId="{4B14D780-C200-4307-9C5E-88E72C77175F}" type="presParOf" srcId="{3DF25AD2-EEBC-4E56-A06D-0600E8A03B71}" destId="{04493DEC-D949-4555-84AD-9AB4E382036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ECFC9E-A05E-4AD6-A595-C57CF8D34E0D}">
      <dsp:nvSpPr>
        <dsp:cNvPr id="0" name=""/>
        <dsp:cNvSpPr/>
      </dsp:nvSpPr>
      <dsp:spPr>
        <a:xfrm>
          <a:off x="2496006" y="1434"/>
          <a:ext cx="3744009" cy="11380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chemeClr val="accent6">
                  <a:lumMod val="50000"/>
                </a:schemeClr>
              </a:solidFill>
            </a:rPr>
            <a:t>The Local Plan is non-specific about where homes can be built</a:t>
          </a:r>
          <a:endParaRPr lang="en-GB" sz="16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chemeClr val="accent6">
                  <a:lumMod val="50000"/>
                </a:schemeClr>
              </a:solidFill>
            </a:rPr>
            <a:t>Decision making vagaries</a:t>
          </a:r>
          <a:endParaRPr lang="en-GB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496006" y="1434"/>
        <a:ext cx="3744009" cy="1138063"/>
      </dsp:txXfrm>
    </dsp:sp>
    <dsp:sp modelId="{9CE033E6-423E-48CB-AF7D-8F96E092A3F7}">
      <dsp:nvSpPr>
        <dsp:cNvPr id="0" name=""/>
        <dsp:cNvSpPr/>
      </dsp:nvSpPr>
      <dsp:spPr>
        <a:xfrm>
          <a:off x="0" y="1434"/>
          <a:ext cx="2496006" cy="113806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rgbClr val="008000"/>
              </a:solidFill>
            </a:rPr>
            <a:t>Certainty</a:t>
          </a:r>
          <a:endParaRPr lang="en-GB" sz="3200" b="1" kern="1200" dirty="0">
            <a:solidFill>
              <a:srgbClr val="008000"/>
            </a:solidFill>
          </a:endParaRPr>
        </a:p>
      </dsp:txBody>
      <dsp:txXfrm>
        <a:off x="0" y="1434"/>
        <a:ext cx="2496006" cy="1138063"/>
      </dsp:txXfrm>
    </dsp:sp>
    <dsp:sp modelId="{2C156742-CA3B-4593-A199-8559D1098567}">
      <dsp:nvSpPr>
        <dsp:cNvPr id="0" name=""/>
        <dsp:cNvSpPr/>
      </dsp:nvSpPr>
      <dsp:spPr>
        <a:xfrm>
          <a:off x="2496006" y="1253304"/>
          <a:ext cx="3744009" cy="11380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rgbClr val="008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rgbClr val="008000"/>
              </a:solidFill>
            </a:rPr>
            <a:t>Sites tested objectively</a:t>
          </a:r>
          <a:endParaRPr lang="en-GB" sz="1600" b="1" kern="1200" dirty="0">
            <a:solidFill>
              <a:srgbClr val="008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rgbClr val="008000"/>
              </a:solidFill>
            </a:rPr>
            <a:t>Robust &amp; meaningful assessments</a:t>
          </a:r>
          <a:endParaRPr lang="en-GB" sz="1600" b="1" kern="1200" dirty="0">
            <a:solidFill>
              <a:srgbClr val="008000"/>
            </a:solidFill>
          </a:endParaRPr>
        </a:p>
      </dsp:txBody>
      <dsp:txXfrm>
        <a:off x="2496006" y="1253304"/>
        <a:ext cx="3744009" cy="1138063"/>
      </dsp:txXfrm>
    </dsp:sp>
    <dsp:sp modelId="{D70DCA59-BF58-4A2B-ACD0-C6B92FEFBBDC}">
      <dsp:nvSpPr>
        <dsp:cNvPr id="0" name=""/>
        <dsp:cNvSpPr/>
      </dsp:nvSpPr>
      <dsp:spPr>
        <a:xfrm>
          <a:off x="0" y="1253304"/>
          <a:ext cx="2496006" cy="113806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dirty="0" smtClean="0">
              <a:solidFill>
                <a:schemeClr val="accent6">
                  <a:lumMod val="50000"/>
                </a:schemeClr>
              </a:solidFill>
            </a:rPr>
            <a:t>Sustainability</a:t>
          </a:r>
          <a:endParaRPr lang="en-GB" sz="30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1253304"/>
        <a:ext cx="2496006" cy="1138063"/>
      </dsp:txXfrm>
    </dsp:sp>
    <dsp:sp modelId="{FCEBE2F2-70C0-4CBA-9DBC-0320AFF930C0}">
      <dsp:nvSpPr>
        <dsp:cNvPr id="0" name=""/>
        <dsp:cNvSpPr/>
      </dsp:nvSpPr>
      <dsp:spPr>
        <a:xfrm>
          <a:off x="2496006" y="2505175"/>
          <a:ext cx="3744009" cy="11380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chemeClr val="accent6">
                  <a:lumMod val="50000"/>
                </a:schemeClr>
              </a:solidFill>
            </a:rPr>
            <a:t>NP will set total number of houses</a:t>
          </a:r>
          <a:endParaRPr lang="en-GB" sz="16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chemeClr val="accent6">
                  <a:lumMod val="50000"/>
                </a:schemeClr>
              </a:solidFill>
            </a:rPr>
            <a:t>NP policies with site specific criteria</a:t>
          </a:r>
          <a:endParaRPr lang="en-GB" sz="16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chemeClr val="accent6">
                  <a:lumMod val="50000"/>
                </a:schemeClr>
              </a:solidFill>
            </a:rPr>
            <a:t>NP will phase development</a:t>
          </a:r>
          <a:endParaRPr lang="en-GB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496006" y="2505175"/>
        <a:ext cx="3744009" cy="1138063"/>
      </dsp:txXfrm>
    </dsp:sp>
    <dsp:sp modelId="{7C5392AB-9C62-4D68-AA75-204C2B1FD07F}">
      <dsp:nvSpPr>
        <dsp:cNvPr id="0" name=""/>
        <dsp:cNvSpPr/>
      </dsp:nvSpPr>
      <dsp:spPr>
        <a:xfrm>
          <a:off x="0" y="2505175"/>
          <a:ext cx="2496006" cy="113806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b="1" kern="1200" dirty="0" smtClean="0">
              <a:solidFill>
                <a:srgbClr val="008000"/>
              </a:solidFill>
            </a:rPr>
            <a:t>Control</a:t>
          </a:r>
          <a:endParaRPr lang="en-GB" sz="3500" b="1" kern="1200" dirty="0">
            <a:solidFill>
              <a:srgbClr val="008000"/>
            </a:solidFill>
          </a:endParaRPr>
        </a:p>
      </dsp:txBody>
      <dsp:txXfrm>
        <a:off x="0" y="2505175"/>
        <a:ext cx="2496006" cy="1138063"/>
      </dsp:txXfrm>
    </dsp:sp>
    <dsp:sp modelId="{0947303A-5370-4C83-B940-0392B2868765}">
      <dsp:nvSpPr>
        <dsp:cNvPr id="0" name=""/>
        <dsp:cNvSpPr/>
      </dsp:nvSpPr>
      <dsp:spPr>
        <a:xfrm>
          <a:off x="2496006" y="3757045"/>
          <a:ext cx="3744009" cy="11380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rgbClr val="008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>
              <a:solidFill>
                <a:srgbClr val="008000"/>
              </a:solidFill>
            </a:rPr>
            <a:t>Saham Toney will be subject to a 3 year housing land supply rule instead of the current 5 year rule</a:t>
          </a:r>
          <a:endParaRPr lang="en-GB" sz="1600" b="1" kern="1200" dirty="0">
            <a:solidFill>
              <a:srgbClr val="008000"/>
            </a:solidFill>
          </a:endParaRPr>
        </a:p>
      </dsp:txBody>
      <dsp:txXfrm>
        <a:off x="2496006" y="3757045"/>
        <a:ext cx="3744009" cy="1138063"/>
      </dsp:txXfrm>
    </dsp:sp>
    <dsp:sp modelId="{583456D9-5C4D-44D1-9835-E9B9E678A767}">
      <dsp:nvSpPr>
        <dsp:cNvPr id="0" name=""/>
        <dsp:cNvSpPr/>
      </dsp:nvSpPr>
      <dsp:spPr>
        <a:xfrm>
          <a:off x="0" y="3757045"/>
          <a:ext cx="2496006" cy="113806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b="1" kern="1200" dirty="0" smtClean="0">
              <a:solidFill>
                <a:schemeClr val="accent6">
                  <a:lumMod val="50000"/>
                </a:schemeClr>
              </a:solidFill>
            </a:rPr>
            <a:t>Protection</a:t>
          </a:r>
          <a:endParaRPr lang="en-GB" sz="35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3757045"/>
        <a:ext cx="2496006" cy="11380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A75F6C-3AED-435F-803B-2602220E3793}">
      <dsp:nvSpPr>
        <dsp:cNvPr id="0" name=""/>
        <dsp:cNvSpPr/>
      </dsp:nvSpPr>
      <dsp:spPr>
        <a:xfrm>
          <a:off x="0" y="548474"/>
          <a:ext cx="2399928" cy="378000"/>
        </a:xfrm>
        <a:prstGeom prst="rect">
          <a:avLst/>
        </a:pr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AA5BC-8188-443A-856A-FF803FDF4221}">
      <dsp:nvSpPr>
        <dsp:cNvPr id="0" name=""/>
        <dsp:cNvSpPr/>
      </dsp:nvSpPr>
      <dsp:spPr>
        <a:xfrm>
          <a:off x="119879" y="40152"/>
          <a:ext cx="1970368" cy="71034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98" tIns="0" rIns="63498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chemeClr val="accent6">
                  <a:lumMod val="50000"/>
                </a:schemeClr>
              </a:solidFill>
            </a:rPr>
            <a:t>The RIGHT homes</a:t>
          </a:r>
          <a:endParaRPr lang="en-GB" sz="2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19879" y="40152"/>
        <a:ext cx="1970368" cy="710348"/>
      </dsp:txXfrm>
    </dsp:sp>
    <dsp:sp modelId="{F26143B4-F2DC-44E8-97E9-859BCEF5E84F}">
      <dsp:nvSpPr>
        <dsp:cNvPr id="0" name=""/>
        <dsp:cNvSpPr/>
      </dsp:nvSpPr>
      <dsp:spPr>
        <a:xfrm>
          <a:off x="0" y="1485215"/>
          <a:ext cx="2399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890AC-4FF0-46D3-88F5-39B7571339D3}">
      <dsp:nvSpPr>
        <dsp:cNvPr id="0" name=""/>
        <dsp:cNvSpPr/>
      </dsp:nvSpPr>
      <dsp:spPr>
        <a:xfrm>
          <a:off x="119879" y="988101"/>
          <a:ext cx="1970368" cy="718513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98" tIns="0" rIns="63498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rgbClr val="6600CC"/>
              </a:solidFill>
            </a:rPr>
            <a:t>In the RIGHT places</a:t>
          </a:r>
          <a:endParaRPr lang="en-GB" sz="2400" b="1" kern="1200" dirty="0">
            <a:solidFill>
              <a:srgbClr val="6600CC"/>
            </a:solidFill>
          </a:endParaRPr>
        </a:p>
      </dsp:txBody>
      <dsp:txXfrm>
        <a:off x="119879" y="988101"/>
        <a:ext cx="1970368" cy="718513"/>
      </dsp:txXfrm>
    </dsp:sp>
    <dsp:sp modelId="{27D848C9-B851-486E-B8FE-7B36195A42C8}">
      <dsp:nvSpPr>
        <dsp:cNvPr id="0" name=""/>
        <dsp:cNvSpPr/>
      </dsp:nvSpPr>
      <dsp:spPr>
        <a:xfrm>
          <a:off x="0" y="2534175"/>
          <a:ext cx="2399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DDF7-8489-4A41-9F74-33A3D04F8B9E}">
      <dsp:nvSpPr>
        <dsp:cNvPr id="0" name=""/>
        <dsp:cNvSpPr/>
      </dsp:nvSpPr>
      <dsp:spPr>
        <a:xfrm>
          <a:off x="119879" y="1944215"/>
          <a:ext cx="1970368" cy="811360"/>
        </a:xfrm>
        <a:prstGeom prst="roundRect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98" tIns="0" rIns="63498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rgbClr val="008000"/>
              </a:solidFill>
            </a:rPr>
            <a:t>At the RIGHT time</a:t>
          </a:r>
          <a:endParaRPr lang="en-GB" sz="2400" b="1" kern="1200" dirty="0">
            <a:solidFill>
              <a:srgbClr val="008000"/>
            </a:solidFill>
          </a:endParaRPr>
        </a:p>
      </dsp:txBody>
      <dsp:txXfrm>
        <a:off x="119879" y="1944215"/>
        <a:ext cx="1970368" cy="8113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EC8AE0-0CD3-47DE-AB73-4EDC925D8729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>
              <a:solidFill>
                <a:schemeClr val="bg1"/>
              </a:solidFill>
            </a:rPr>
            <a:t>1. Sites PROPOSED</a:t>
          </a:r>
          <a:endParaRPr lang="en-GB" sz="3600" b="1" kern="1200" dirty="0">
            <a:solidFill>
              <a:schemeClr val="bg1"/>
            </a:solidFill>
          </a:endParaRPr>
        </a:p>
      </dsp:txBody>
      <dsp:txXfrm>
        <a:off x="0" y="0"/>
        <a:ext cx="3937406" cy="1219200"/>
      </dsp:txXfrm>
    </dsp:sp>
    <dsp:sp modelId="{5040E0B6-2CAA-41C0-B066-8B0CAB5D6F66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>
              <a:solidFill>
                <a:schemeClr val="accent6">
                  <a:lumMod val="50000"/>
                </a:schemeClr>
              </a:solidFill>
            </a:rPr>
            <a:t>2. Sites ASSESSED</a:t>
          </a:r>
          <a:endParaRPr lang="en-GB" sz="3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57199" y="1422399"/>
        <a:ext cx="3931920" cy="1219200"/>
      </dsp:txXfrm>
    </dsp:sp>
    <dsp:sp modelId="{8770228B-FBBB-4319-8124-20035B3FD68E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>
              <a:solidFill>
                <a:srgbClr val="008000"/>
              </a:solidFill>
            </a:rPr>
            <a:t>3. Sites SELECTED</a:t>
          </a:r>
          <a:endParaRPr lang="en-GB" sz="3600" b="1" kern="1200" dirty="0">
            <a:solidFill>
              <a:srgbClr val="008000"/>
            </a:solidFill>
          </a:endParaRPr>
        </a:p>
      </dsp:txBody>
      <dsp:txXfrm>
        <a:off x="914399" y="2844799"/>
        <a:ext cx="3931920" cy="1219200"/>
      </dsp:txXfrm>
    </dsp:sp>
    <dsp:sp modelId="{AFB59909-EDAB-4AE8-98BE-E731C7D39BE0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4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>
        <a:off x="4389120" y="924560"/>
        <a:ext cx="792480" cy="792480"/>
      </dsp:txXfrm>
    </dsp:sp>
    <dsp:sp modelId="{06481626-BD4F-4C03-BDD0-75D16DE4A9AE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4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>
        <a:off x="4846320" y="2338832"/>
        <a:ext cx="792480" cy="79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4A162EC1-CFC8-4DCB-8F4A-CF9B8AFE91CD}" type="datetimeFigureOut">
              <a:rPr lang="en-GB" smtClean="0"/>
              <a:pPr/>
              <a:t>07/12/2018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72110EA3-E782-4D7A-B770-20C7C97F97D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685EC408-2C2E-42FA-9248-BB46FD0E2347}" type="datetimeFigureOut">
              <a:rPr lang="en-GB" smtClean="0"/>
              <a:pPr/>
              <a:t>07/12/2018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05AD8A8F-9412-47AA-B11B-3CA3DE31456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860687"/>
            <a:ext cx="5681980" cy="4849111"/>
          </a:xfrm>
        </p:spPr>
        <p:txBody>
          <a:bodyPr>
            <a:normAutofit fontScale="62500" lnSpcReduction="2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D8A8F-9412-47AA-B11B-3CA3DE314568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4521-550B-4D90-9A0A-1F14EF4DF78C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B99270B2-F2AA-4A8F-AA63-5DBF6285AD5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3447-3E51-436C-8A08-6FB15D93E077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6FB2-F174-4C66-9B11-31447775589A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9466-0432-4D2B-B10A-E8A9C632EF45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3FFE-D067-46C5-A4AD-027D9F5AA9FE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FC9A-36F9-402A-A29D-5995B7F90D4E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3AFA3-501C-4431-8605-A61A5CD790EB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3D72-FA2E-4914-BE9E-0794C14532A5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4FFD-81E0-4EF8-BC72-4CE93B3F9AB0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19AA-FA22-4561-9FBC-6E5DE3BDBF66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B78E-02FD-4AEB-8245-5FD8F9314C3F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3CB40-BB63-4BEB-9A3E-5CB33100779A}" type="datetime1">
              <a:rPr lang="en-GB" smtClean="0"/>
              <a:pPr/>
              <a:t>07/12/2018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270B2-F2AA-4A8F-AA63-5DBF6285AD5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file:///H:\My%20Drive%20Documents\Family%20&amp;%20Personal\Neighbourhood%20Plan\Village%20Presentation%2007Dec2018\Our%20House.mp3" TargetMode="External"/><Relationship Id="rId1" Type="http://schemas.openxmlformats.org/officeDocument/2006/relationships/audio" Target="file:///H:\My%20Drive%20Documents\Family%20&amp;%20Personal\Neighbourhood%20Plan\Village%20Presentation%2007Dec2018\One%20Vision%20Clip%202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3.png"/><Relationship Id="rId7" Type="http://schemas.openxmlformats.org/officeDocument/2006/relationships/image" Target="../media/image5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3.png"/><Relationship Id="rId7" Type="http://schemas.openxmlformats.org/officeDocument/2006/relationships/image" Target="../media/image5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My%20Drive%20Documents\Family%20&amp;%20Personal\Neighbourhood%20Plan\Village%20Presentation%2007Dec2018\George%20Freeman%20Speech%20for%2007Dec2018.mp4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My%20Drive%20Documents\Family%20&amp;%20Personal\Neighbourhood%20Plan\Village%20Presentation%2007Dec2018\Merry%20Xmas%20Everybody%20-%20Slade_0001.mp3" TargetMode="External"/><Relationship Id="rId6" Type="http://schemas.openxmlformats.org/officeDocument/2006/relationships/image" Target="../media/image100.gif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741682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</a:rPr>
              <a:t>SAHAM TONEY NEIGHBOURHOOD PLAN</a:t>
            </a:r>
          </a:p>
          <a:p>
            <a:pPr algn="ctr"/>
            <a:r>
              <a:rPr lang="en-GB" sz="3200" b="1" dirty="0" smtClean="0">
                <a:solidFill>
                  <a:srgbClr val="008000"/>
                </a:solidFill>
              </a:rPr>
              <a:t>PRESENTATION </a:t>
            </a:r>
            <a:br>
              <a:rPr lang="en-GB" sz="3200" b="1" dirty="0" smtClean="0">
                <a:solidFill>
                  <a:srgbClr val="008000"/>
                </a:solidFill>
              </a:rPr>
            </a:br>
            <a:r>
              <a:rPr lang="en-GB" sz="3200" b="1" dirty="0" smtClean="0">
                <a:solidFill>
                  <a:srgbClr val="008000"/>
                </a:solidFill>
              </a:rPr>
              <a:t>7</a:t>
            </a:r>
            <a:r>
              <a:rPr lang="en-GB" sz="3200" b="1" baseline="30000" dirty="0" smtClean="0">
                <a:solidFill>
                  <a:srgbClr val="008000"/>
                </a:solidFill>
              </a:rPr>
              <a:t>th</a:t>
            </a:r>
            <a:r>
              <a:rPr lang="en-GB" sz="3200" b="1" dirty="0" smtClean="0">
                <a:solidFill>
                  <a:srgbClr val="008000"/>
                </a:solidFill>
              </a:rPr>
              <a:t> DECEMBER 2018</a:t>
            </a:r>
            <a:endParaRPr lang="en-GB" sz="3200" b="1" dirty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z="1800" b="1" smtClean="0"/>
              <a:pPr/>
              <a:t>1</a:t>
            </a:fld>
            <a:endParaRPr lang="en-GB" sz="1800" b="1" dirty="0"/>
          </a:p>
        </p:txBody>
      </p:sp>
      <p:pic>
        <p:nvPicPr>
          <p:cNvPr id="15" name="Picture 14" descr="Welcome.jpg"/>
          <p:cNvPicPr>
            <a:picLocks noChangeAspect="1"/>
          </p:cNvPicPr>
          <p:nvPr/>
        </p:nvPicPr>
        <p:blipFill>
          <a:blip r:embed="rId5" cstate="print"/>
          <a:srcRect l="6580" r="1302"/>
          <a:stretch>
            <a:fillRect/>
          </a:stretch>
        </p:blipFill>
        <p:spPr>
          <a:xfrm>
            <a:off x="827584" y="1988840"/>
            <a:ext cx="7284809" cy="4460087"/>
          </a:xfrm>
          <a:prstGeom prst="rect">
            <a:avLst/>
          </a:prstGeom>
        </p:spPr>
      </p:pic>
      <p:pic>
        <p:nvPicPr>
          <p:cNvPr id="5" name="One Vision Clip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71600" y="2132856"/>
            <a:ext cx="244475" cy="244475"/>
          </a:xfrm>
          <a:prstGeom prst="rect">
            <a:avLst/>
          </a:prstGeom>
        </p:spPr>
      </p:pic>
      <p:pic>
        <p:nvPicPr>
          <p:cNvPr id="7" name="Our Hous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79512" y="5849888"/>
            <a:ext cx="1008112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>
            <a:off x="467544" y="4653136"/>
            <a:ext cx="2857500" cy="2088232"/>
            <a:chOff x="251520" y="548680"/>
            <a:chExt cx="2857500" cy="2088232"/>
          </a:xfrm>
        </p:grpSpPr>
        <p:pic>
          <p:nvPicPr>
            <p:cNvPr id="8" name="Picture 7" descr="2011.jpeg"/>
            <p:cNvPicPr>
              <a:picLocks noChangeAspect="1"/>
            </p:cNvPicPr>
            <p:nvPr/>
          </p:nvPicPr>
          <p:blipFill>
            <a:blip r:embed="rId2" cstate="print"/>
            <a:srcRect t="15108" b="23831"/>
            <a:stretch>
              <a:fillRect/>
            </a:stretch>
          </p:blipFill>
          <p:spPr>
            <a:xfrm>
              <a:off x="251520" y="1124744"/>
              <a:ext cx="2857500" cy="15121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1560" y="548680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smtClean="0">
                  <a:solidFill>
                    <a:schemeClr val="accent6">
                      <a:lumMod val="50000"/>
                    </a:schemeClr>
                  </a:solidFill>
                </a:rPr>
                <a:t>Since</a:t>
              </a:r>
              <a:endParaRPr lang="en-GB" sz="3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91880" y="332656"/>
            <a:ext cx="3960440" cy="2900637"/>
            <a:chOff x="3203848" y="548680"/>
            <a:chExt cx="5712474" cy="4058579"/>
          </a:xfrm>
        </p:grpSpPr>
        <p:pic>
          <p:nvPicPr>
            <p:cNvPr id="10" name="Picture 9" descr="Mini House Collection.jpg"/>
            <p:cNvPicPr>
              <a:picLocks noChangeAspect="1"/>
            </p:cNvPicPr>
            <p:nvPr/>
          </p:nvPicPr>
          <p:blipFill>
            <a:blip r:embed="rId3" cstate="print"/>
            <a:srcRect t="10101" b="21650"/>
            <a:stretch>
              <a:fillRect/>
            </a:stretch>
          </p:blipFill>
          <p:spPr>
            <a:xfrm>
              <a:off x="3203848" y="620688"/>
              <a:ext cx="5712474" cy="3168352"/>
            </a:xfrm>
            <a:prstGeom prst="rect">
              <a:avLst/>
            </a:prstGeom>
          </p:spPr>
        </p:pic>
        <p:pic>
          <p:nvPicPr>
            <p:cNvPr id="11" name="Picture 10" descr="Mini House Collection.jpg"/>
            <p:cNvPicPr>
              <a:picLocks noChangeAspect="1"/>
            </p:cNvPicPr>
            <p:nvPr/>
          </p:nvPicPr>
          <p:blipFill>
            <a:blip r:embed="rId3" cstate="print"/>
            <a:srcRect t="63429" r="76050" b="21650"/>
            <a:stretch>
              <a:fillRect/>
            </a:stretch>
          </p:blipFill>
          <p:spPr>
            <a:xfrm>
              <a:off x="3203848" y="1268760"/>
              <a:ext cx="1368152" cy="69269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03848" y="548680"/>
              <a:ext cx="136815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smtClean="0">
                  <a:solidFill>
                    <a:schemeClr val="accent6">
                      <a:lumMod val="50000"/>
                    </a:schemeClr>
                  </a:solidFill>
                </a:rPr>
                <a:t>43</a:t>
              </a:r>
              <a:endParaRPr lang="en-GB" sz="4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47864" y="3789040"/>
              <a:ext cx="5328592" cy="818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accent6">
                      <a:lumMod val="50000"/>
                    </a:schemeClr>
                  </a:solidFill>
                </a:rPr>
                <a:t>NEW HOMES BUILT</a:t>
              </a:r>
              <a:endParaRPr lang="en-GB" sz="3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91880" y="3284984"/>
            <a:ext cx="3960440" cy="3116661"/>
            <a:chOff x="3635896" y="3284984"/>
            <a:chExt cx="3960440" cy="3116661"/>
          </a:xfrm>
        </p:grpSpPr>
        <p:grpSp>
          <p:nvGrpSpPr>
            <p:cNvPr id="20" name="Group 19"/>
            <p:cNvGrpSpPr/>
            <p:nvPr/>
          </p:nvGrpSpPr>
          <p:grpSpPr>
            <a:xfrm>
              <a:off x="3635896" y="3284984"/>
              <a:ext cx="3960440" cy="3116661"/>
              <a:chOff x="3203848" y="246418"/>
              <a:chExt cx="5712474" cy="4360841"/>
            </a:xfrm>
          </p:grpSpPr>
          <p:pic>
            <p:nvPicPr>
              <p:cNvPr id="21" name="Picture 20" descr="Mini House Collection.jpg"/>
              <p:cNvPicPr>
                <a:picLocks noChangeAspect="1"/>
              </p:cNvPicPr>
              <p:nvPr/>
            </p:nvPicPr>
            <p:blipFill>
              <a:blip r:embed="rId3" cstate="print"/>
              <a:srcRect t="10101" b="21650"/>
              <a:stretch>
                <a:fillRect/>
              </a:stretch>
            </p:blipFill>
            <p:spPr>
              <a:xfrm>
                <a:off x="3203848" y="620688"/>
                <a:ext cx="5712474" cy="3168352"/>
              </a:xfrm>
              <a:prstGeom prst="rect">
                <a:avLst/>
              </a:prstGeom>
            </p:spPr>
          </p:pic>
          <p:pic>
            <p:nvPicPr>
              <p:cNvPr id="22" name="Picture 21" descr="Mini House Collection.jpg"/>
              <p:cNvPicPr>
                <a:picLocks noChangeAspect="1"/>
              </p:cNvPicPr>
              <p:nvPr/>
            </p:nvPicPr>
            <p:blipFill>
              <a:blip r:embed="rId3" cstate="print"/>
              <a:srcRect t="63429" r="76050" b="21650"/>
              <a:stretch>
                <a:fillRect/>
              </a:stretch>
            </p:blipFill>
            <p:spPr>
              <a:xfrm>
                <a:off x="3203848" y="1268760"/>
                <a:ext cx="1368152" cy="692696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347864" y="3789040"/>
                <a:ext cx="5328592" cy="818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HOMES APPROVED</a:t>
                </a:r>
                <a:endParaRPr lang="en-GB" sz="32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3848" y="246418"/>
                <a:ext cx="1661811" cy="1076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+ </a:t>
                </a:r>
                <a:r>
                  <a:rPr lang="en-GB" sz="4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38</a:t>
                </a:r>
                <a:r>
                  <a:rPr lang="en-GB" sz="20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           </a:t>
                </a:r>
                <a:r>
                  <a:rPr lang="en-GB" sz="4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4788024" y="3573016"/>
              <a:ext cx="187220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5536" y="260648"/>
            <a:ext cx="3168352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PROPOSALS IN CONTEXT: NUMBER OF NEW HOMES COMPLETED OR APPROVED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 descr="Policy Map 2D - Site Allocations.jpg"/>
          <p:cNvPicPr>
            <a:picLocks noChangeAspect="1"/>
          </p:cNvPicPr>
          <p:nvPr/>
        </p:nvPicPr>
        <p:blipFill>
          <a:blip r:embed="rId4" cstate="print"/>
          <a:srcRect b="3813"/>
          <a:stretch>
            <a:fillRect/>
          </a:stretch>
        </p:blipFill>
        <p:spPr>
          <a:xfrm>
            <a:off x="3611281" y="188639"/>
            <a:ext cx="4499626" cy="612068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64089" y="188640"/>
            <a:ext cx="2952328" cy="2808312"/>
            <a:chOff x="6588224" y="1556792"/>
            <a:chExt cx="3413373" cy="3282672"/>
          </a:xfrm>
        </p:grpSpPr>
        <p:pic>
          <p:nvPicPr>
            <p:cNvPr id="25" name="Picture 24" descr="3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8224" y="1916832"/>
              <a:ext cx="3413373" cy="292263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88224" y="1556792"/>
              <a:ext cx="338437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accent6">
                      <a:lumMod val="75000"/>
                    </a:schemeClr>
                  </a:solidFill>
                </a:rPr>
                <a:t>LOCAL PLAN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51920" y="3284984"/>
            <a:ext cx="3312368" cy="3022124"/>
            <a:chOff x="7020272" y="3573016"/>
            <a:chExt cx="3312368" cy="3022124"/>
          </a:xfrm>
        </p:grpSpPr>
        <p:pic>
          <p:nvPicPr>
            <p:cNvPr id="31" name="Picture 30" descr="48.jpg"/>
            <p:cNvPicPr>
              <a:picLocks noChangeAspect="1"/>
            </p:cNvPicPr>
            <p:nvPr/>
          </p:nvPicPr>
          <p:blipFill>
            <a:blip r:embed="rId6" cstate="print"/>
            <a:srcRect l="12200" r="12201" b="15108"/>
            <a:stretch>
              <a:fillRect/>
            </a:stretch>
          </p:blipFill>
          <p:spPr>
            <a:xfrm>
              <a:off x="7020272" y="3573016"/>
              <a:ext cx="3312368" cy="302212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020272" y="3645024"/>
              <a:ext cx="3240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Reg. 14 Neighbourhood Plan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STNP1: THE PIGGERIES, CHEQUERS LANE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63688" y="3429000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60032" y="1988840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10</a:t>
              </a:r>
              <a:endParaRPr lang="en-GB" sz="2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84984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3-bed bungalows 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0.98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196752"/>
            <a:ext cx="3960440" cy="2970330"/>
          </a:xfrm>
          <a:prstGeom prst="rect">
            <a:avLst/>
          </a:prstGeom>
        </p:spPr>
      </p:pic>
      <p:pic>
        <p:nvPicPr>
          <p:cNvPr id="22" name="Picture 21" descr="Indicative Site Layout.png"/>
          <p:cNvPicPr>
            <a:picLocks noChangeAspect="1"/>
          </p:cNvPicPr>
          <p:nvPr/>
        </p:nvPicPr>
        <p:blipFill>
          <a:blip r:embed="rId7" cstate="print"/>
          <a:srcRect t="9034"/>
          <a:stretch>
            <a:fillRect/>
          </a:stretch>
        </p:blipFill>
        <p:spPr>
          <a:xfrm>
            <a:off x="323528" y="1124744"/>
            <a:ext cx="8064896" cy="55732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95536" y="1124744"/>
            <a:ext cx="7992888" cy="5544616"/>
            <a:chOff x="467544" y="840502"/>
            <a:chExt cx="5976664" cy="431669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22735" t="19606" r="28244" b="17451"/>
            <a:stretch>
              <a:fillRect/>
            </a:stretch>
          </p:blipFill>
          <p:spPr bwMode="auto">
            <a:xfrm>
              <a:off x="467544" y="840502"/>
              <a:ext cx="5976664" cy="4316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5" descr="Indicative Site Layout Cut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5736" y="1916832"/>
              <a:ext cx="2938423" cy="2232248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Freeform 26"/>
            <p:cNvSpPr/>
            <p:nvPr/>
          </p:nvSpPr>
          <p:spPr>
            <a:xfrm>
              <a:off x="1837853" y="2272420"/>
              <a:ext cx="4146488" cy="2027976"/>
            </a:xfrm>
            <a:custGeom>
              <a:avLst/>
              <a:gdLst>
                <a:gd name="connsiteX0" fmla="*/ 4146488 w 4146488"/>
                <a:gd name="connsiteY0" fmla="*/ 253497 h 2027976"/>
                <a:gd name="connsiteX1" fmla="*/ 3186820 w 4146488"/>
                <a:gd name="connsiteY1" fmla="*/ 135802 h 2027976"/>
                <a:gd name="connsiteX2" fmla="*/ 3177767 w 4146488"/>
                <a:gd name="connsiteY2" fmla="*/ 615635 h 2027976"/>
                <a:gd name="connsiteX3" fmla="*/ 3150606 w 4146488"/>
                <a:gd name="connsiteY3" fmla="*/ 733330 h 2027976"/>
                <a:gd name="connsiteX4" fmla="*/ 3069125 w 4146488"/>
                <a:gd name="connsiteY4" fmla="*/ 950614 h 2027976"/>
                <a:gd name="connsiteX5" fmla="*/ 2987644 w 4146488"/>
                <a:gd name="connsiteY5" fmla="*/ 1032095 h 2027976"/>
                <a:gd name="connsiteX6" fmla="*/ 2869949 w 4146488"/>
                <a:gd name="connsiteY6" fmla="*/ 1149790 h 2027976"/>
                <a:gd name="connsiteX7" fmla="*/ 2915216 w 4146488"/>
                <a:gd name="connsiteY7" fmla="*/ 1539089 h 2027976"/>
                <a:gd name="connsiteX8" fmla="*/ 1113577 w 4146488"/>
                <a:gd name="connsiteY8" fmla="*/ 1928388 h 2027976"/>
                <a:gd name="connsiteX9" fmla="*/ 226337 w 4146488"/>
                <a:gd name="connsiteY9" fmla="*/ 2027976 h 2027976"/>
                <a:gd name="connsiteX10" fmla="*/ 0 w 4146488"/>
                <a:gd name="connsiteY10" fmla="*/ 751437 h 2027976"/>
                <a:gd name="connsiteX11" fmla="*/ 579422 w 4146488"/>
                <a:gd name="connsiteY11" fmla="*/ 579422 h 2027976"/>
                <a:gd name="connsiteX12" fmla="*/ 470781 w 4146488"/>
                <a:gd name="connsiteY12" fmla="*/ 162962 h 2027976"/>
                <a:gd name="connsiteX13" fmla="*/ 1077363 w 4146488"/>
                <a:gd name="connsiteY13" fmla="*/ 45267 h 2027976"/>
                <a:gd name="connsiteX14" fmla="*/ 1394234 w 4146488"/>
                <a:gd name="connsiteY14" fmla="*/ 18107 h 2027976"/>
                <a:gd name="connsiteX15" fmla="*/ 1702052 w 4146488"/>
                <a:gd name="connsiteY15" fmla="*/ 0 h 2027976"/>
                <a:gd name="connsiteX16" fmla="*/ 1801640 w 4146488"/>
                <a:gd name="connsiteY16" fmla="*/ 9053 h 2027976"/>
                <a:gd name="connsiteX17" fmla="*/ 1874068 w 4146488"/>
                <a:gd name="connsiteY17" fmla="*/ 244443 h 2027976"/>
                <a:gd name="connsiteX18" fmla="*/ 1874068 w 4146488"/>
                <a:gd name="connsiteY18" fmla="*/ 325925 h 2027976"/>
                <a:gd name="connsiteX19" fmla="*/ 2073244 w 4146488"/>
                <a:gd name="connsiteY19" fmla="*/ 606582 h 2027976"/>
                <a:gd name="connsiteX20" fmla="*/ 2507810 w 4146488"/>
                <a:gd name="connsiteY20" fmla="*/ 642796 h 2027976"/>
                <a:gd name="connsiteX21" fmla="*/ 2525917 w 4146488"/>
                <a:gd name="connsiteY21" fmla="*/ 724277 h 2027976"/>
                <a:gd name="connsiteX22" fmla="*/ 2951430 w 4146488"/>
                <a:gd name="connsiteY22" fmla="*/ 624689 h 2027976"/>
                <a:gd name="connsiteX23" fmla="*/ 2924270 w 4146488"/>
                <a:gd name="connsiteY23" fmla="*/ 108641 h 2027976"/>
                <a:gd name="connsiteX24" fmla="*/ 1937442 w 4146488"/>
                <a:gd name="connsiteY24" fmla="*/ 36214 h 2027976"/>
                <a:gd name="connsiteX25" fmla="*/ 1937442 w 4146488"/>
                <a:gd name="connsiteY25" fmla="*/ 36214 h 2027976"/>
                <a:gd name="connsiteX26" fmla="*/ 1919335 w 4146488"/>
                <a:gd name="connsiteY26" fmla="*/ 9053 h 2027976"/>
                <a:gd name="connsiteX27" fmla="*/ 2326741 w 4146488"/>
                <a:gd name="connsiteY27" fmla="*/ 27160 h 2027976"/>
                <a:gd name="connsiteX28" fmla="*/ 2842789 w 4146488"/>
                <a:gd name="connsiteY28" fmla="*/ 72428 h 2027976"/>
                <a:gd name="connsiteX29" fmla="*/ 3241141 w 4146488"/>
                <a:gd name="connsiteY29" fmla="*/ 99588 h 2027976"/>
                <a:gd name="connsiteX30" fmla="*/ 3494638 w 4146488"/>
                <a:gd name="connsiteY30" fmla="*/ 126748 h 2027976"/>
                <a:gd name="connsiteX31" fmla="*/ 3938258 w 4146488"/>
                <a:gd name="connsiteY31" fmla="*/ 181069 h 2027976"/>
                <a:gd name="connsiteX32" fmla="*/ 4092167 w 4146488"/>
                <a:gd name="connsiteY32" fmla="*/ 253497 h 2027976"/>
                <a:gd name="connsiteX33" fmla="*/ 4092167 w 4146488"/>
                <a:gd name="connsiteY33" fmla="*/ 253497 h 2027976"/>
                <a:gd name="connsiteX34" fmla="*/ 4146488 w 4146488"/>
                <a:gd name="connsiteY34" fmla="*/ 253497 h 202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46488" h="2027976">
                  <a:moveTo>
                    <a:pt x="4146488" y="253497"/>
                  </a:moveTo>
                  <a:lnTo>
                    <a:pt x="3186820" y="135802"/>
                  </a:lnTo>
                  <a:lnTo>
                    <a:pt x="3177767" y="615635"/>
                  </a:lnTo>
                  <a:lnTo>
                    <a:pt x="3150606" y="733330"/>
                  </a:lnTo>
                  <a:lnTo>
                    <a:pt x="3069125" y="950614"/>
                  </a:lnTo>
                  <a:lnTo>
                    <a:pt x="2987644" y="1032095"/>
                  </a:lnTo>
                  <a:lnTo>
                    <a:pt x="2869949" y="1149790"/>
                  </a:lnTo>
                  <a:lnTo>
                    <a:pt x="2915216" y="1539089"/>
                  </a:lnTo>
                  <a:lnTo>
                    <a:pt x="1113577" y="1928388"/>
                  </a:lnTo>
                  <a:lnTo>
                    <a:pt x="226337" y="2027976"/>
                  </a:lnTo>
                  <a:lnTo>
                    <a:pt x="0" y="751437"/>
                  </a:lnTo>
                  <a:lnTo>
                    <a:pt x="579422" y="579422"/>
                  </a:lnTo>
                  <a:lnTo>
                    <a:pt x="470781" y="162962"/>
                  </a:lnTo>
                  <a:lnTo>
                    <a:pt x="1077363" y="45267"/>
                  </a:lnTo>
                  <a:lnTo>
                    <a:pt x="1394234" y="18107"/>
                  </a:lnTo>
                  <a:lnTo>
                    <a:pt x="1702052" y="0"/>
                  </a:lnTo>
                  <a:lnTo>
                    <a:pt x="1801640" y="9053"/>
                  </a:lnTo>
                  <a:lnTo>
                    <a:pt x="1874068" y="244443"/>
                  </a:lnTo>
                  <a:lnTo>
                    <a:pt x="1874068" y="325925"/>
                  </a:lnTo>
                  <a:lnTo>
                    <a:pt x="2073244" y="606582"/>
                  </a:lnTo>
                  <a:lnTo>
                    <a:pt x="2507810" y="642796"/>
                  </a:lnTo>
                  <a:lnTo>
                    <a:pt x="2525917" y="724277"/>
                  </a:lnTo>
                  <a:lnTo>
                    <a:pt x="2951430" y="624689"/>
                  </a:lnTo>
                  <a:lnTo>
                    <a:pt x="2924270" y="108641"/>
                  </a:lnTo>
                  <a:lnTo>
                    <a:pt x="1937442" y="36214"/>
                  </a:lnTo>
                  <a:lnTo>
                    <a:pt x="1937442" y="36214"/>
                  </a:lnTo>
                  <a:lnTo>
                    <a:pt x="1919335" y="9053"/>
                  </a:lnTo>
                  <a:lnTo>
                    <a:pt x="2326741" y="27160"/>
                  </a:lnTo>
                  <a:lnTo>
                    <a:pt x="2842789" y="72428"/>
                  </a:lnTo>
                  <a:lnTo>
                    <a:pt x="3241141" y="99588"/>
                  </a:lnTo>
                  <a:lnTo>
                    <a:pt x="3494638" y="126748"/>
                  </a:lnTo>
                  <a:lnTo>
                    <a:pt x="3938258" y="181069"/>
                  </a:lnTo>
                  <a:lnTo>
                    <a:pt x="4092167" y="253497"/>
                  </a:lnTo>
                  <a:lnTo>
                    <a:pt x="4092167" y="253497"/>
                  </a:lnTo>
                  <a:lnTo>
                    <a:pt x="4146488" y="253497"/>
                  </a:lnTo>
                  <a:close/>
                </a:path>
              </a:pathLst>
            </a:custGeom>
            <a:noFill/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STNP2: DISUSED PIGGERY, HILLS ROAD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475656" y="1988840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60032" y="1988840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4</a:t>
              </a:r>
              <a:endParaRPr lang="en-GB" sz="2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84984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3-bed bungalows 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572000" y="1484784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0.50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34" name="Picture 33" descr="Under Construct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095605"/>
            <a:ext cx="3974137" cy="2980603"/>
          </a:xfrm>
          <a:prstGeom prst="rect">
            <a:avLst/>
          </a:prstGeom>
        </p:spPr>
      </p:pic>
      <p:pic>
        <p:nvPicPr>
          <p:cNvPr id="22" name="Picture 21" descr="Indicative Site Layout.png"/>
          <p:cNvPicPr>
            <a:picLocks noChangeAspect="1"/>
          </p:cNvPicPr>
          <p:nvPr/>
        </p:nvPicPr>
        <p:blipFill>
          <a:blip r:embed="rId7" cstate="print"/>
          <a:srcRect r="25079"/>
          <a:stretch>
            <a:fillRect/>
          </a:stretch>
        </p:blipFill>
        <p:spPr>
          <a:xfrm>
            <a:off x="4283968" y="1196752"/>
            <a:ext cx="4653698" cy="43924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60000" y="828000"/>
            <a:ext cx="10081120" cy="5949280"/>
            <a:chOff x="395536" y="1107982"/>
            <a:chExt cx="7623433" cy="4580696"/>
          </a:xfrm>
        </p:grpSpPr>
        <p:grpSp>
          <p:nvGrpSpPr>
            <p:cNvPr id="28" name="Group 4"/>
            <p:cNvGrpSpPr/>
            <p:nvPr/>
          </p:nvGrpSpPr>
          <p:grpSpPr>
            <a:xfrm>
              <a:off x="395536" y="1107982"/>
              <a:ext cx="7623433" cy="4580696"/>
              <a:chOff x="395536" y="1107982"/>
              <a:chExt cx="7623433" cy="4580696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3325" t="26901" r="28244" b="13448"/>
              <a:stretch>
                <a:fillRect/>
              </a:stretch>
            </p:blipFill>
            <p:spPr bwMode="auto">
              <a:xfrm>
                <a:off x="395536" y="1340768"/>
                <a:ext cx="5904656" cy="4090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32" descr="Croft site plan_cut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216462">
                <a:off x="1541348" y="1107982"/>
                <a:ext cx="6477621" cy="4580696"/>
              </a:xfrm>
              <a:prstGeom prst="rect">
                <a:avLst/>
              </a:prstGeom>
            </p:spPr>
          </p:pic>
        </p:grpSp>
        <p:sp>
          <p:nvSpPr>
            <p:cNvPr id="29" name="Freeform 28"/>
            <p:cNvSpPr/>
            <p:nvPr/>
          </p:nvSpPr>
          <p:spPr>
            <a:xfrm>
              <a:off x="3123446" y="3069125"/>
              <a:ext cx="1466661" cy="1502875"/>
            </a:xfrm>
            <a:custGeom>
              <a:avLst/>
              <a:gdLst>
                <a:gd name="connsiteX0" fmla="*/ 27160 w 1466661"/>
                <a:gd name="connsiteY0" fmla="*/ 253497 h 1502875"/>
                <a:gd name="connsiteX1" fmla="*/ 724277 w 1466661"/>
                <a:gd name="connsiteY1" fmla="*/ 0 h 1502875"/>
                <a:gd name="connsiteX2" fmla="*/ 1466661 w 1466661"/>
                <a:gd name="connsiteY2" fmla="*/ 986827 h 1502875"/>
                <a:gd name="connsiteX3" fmla="*/ 1448554 w 1466661"/>
                <a:gd name="connsiteY3" fmla="*/ 1095469 h 1502875"/>
                <a:gd name="connsiteX4" fmla="*/ 995881 w 1466661"/>
                <a:gd name="connsiteY4" fmla="*/ 1502875 h 1502875"/>
                <a:gd name="connsiteX5" fmla="*/ 0 w 1466661"/>
                <a:gd name="connsiteY5" fmla="*/ 289711 h 1502875"/>
                <a:gd name="connsiteX6" fmla="*/ 27160 w 1466661"/>
                <a:gd name="connsiteY6" fmla="*/ 253497 h 150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6661" h="1502875">
                  <a:moveTo>
                    <a:pt x="27160" y="253497"/>
                  </a:moveTo>
                  <a:lnTo>
                    <a:pt x="724277" y="0"/>
                  </a:lnTo>
                  <a:lnTo>
                    <a:pt x="1466661" y="986827"/>
                  </a:lnTo>
                  <a:lnTo>
                    <a:pt x="1448554" y="1095469"/>
                  </a:lnTo>
                  <a:lnTo>
                    <a:pt x="995881" y="1502875"/>
                  </a:lnTo>
                  <a:lnTo>
                    <a:pt x="0" y="289711"/>
                  </a:lnTo>
                  <a:lnTo>
                    <a:pt x="27160" y="25349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5000"/>
              </a:scheme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381061" y="1593410"/>
              <a:ext cx="2381062" cy="2571184"/>
            </a:xfrm>
            <a:custGeom>
              <a:avLst/>
              <a:gdLst>
                <a:gd name="connsiteX0" fmla="*/ 715224 w 2381062"/>
                <a:gd name="connsiteY0" fmla="*/ 1729212 h 2571184"/>
                <a:gd name="connsiteX1" fmla="*/ 316872 w 2381062"/>
                <a:gd name="connsiteY1" fmla="*/ 968721 h 2571184"/>
                <a:gd name="connsiteX2" fmla="*/ 0 w 2381062"/>
                <a:gd name="connsiteY2" fmla="*/ 534154 h 2571184"/>
                <a:gd name="connsiteX3" fmla="*/ 742385 w 2381062"/>
                <a:gd name="connsiteY3" fmla="*/ 0 h 2571184"/>
                <a:gd name="connsiteX4" fmla="*/ 1611517 w 2381062"/>
                <a:gd name="connsiteY4" fmla="*/ 1439501 h 2571184"/>
                <a:gd name="connsiteX5" fmla="*/ 1774480 w 2381062"/>
                <a:gd name="connsiteY5" fmla="*/ 1738265 h 2571184"/>
                <a:gd name="connsiteX6" fmla="*/ 2317688 w 2381062"/>
                <a:gd name="connsiteY6" fmla="*/ 2462542 h 2571184"/>
                <a:gd name="connsiteX7" fmla="*/ 2381062 w 2381062"/>
                <a:gd name="connsiteY7" fmla="*/ 2453489 h 2571184"/>
                <a:gd name="connsiteX8" fmla="*/ 2209046 w 2381062"/>
                <a:gd name="connsiteY8" fmla="*/ 2571184 h 2571184"/>
                <a:gd name="connsiteX9" fmla="*/ 2227153 w 2381062"/>
                <a:gd name="connsiteY9" fmla="*/ 2507810 h 2571184"/>
                <a:gd name="connsiteX10" fmla="*/ 1883121 w 2381062"/>
                <a:gd name="connsiteY10" fmla="*/ 2027976 h 2571184"/>
                <a:gd name="connsiteX11" fmla="*/ 1475715 w 2381062"/>
                <a:gd name="connsiteY11" fmla="*/ 1484768 h 2571184"/>
                <a:gd name="connsiteX12" fmla="*/ 715224 w 2381062"/>
                <a:gd name="connsiteY12" fmla="*/ 1729212 h 257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1062" h="2571184">
                  <a:moveTo>
                    <a:pt x="715224" y="1729212"/>
                  </a:moveTo>
                  <a:lnTo>
                    <a:pt x="316872" y="968721"/>
                  </a:lnTo>
                  <a:lnTo>
                    <a:pt x="0" y="534154"/>
                  </a:lnTo>
                  <a:lnTo>
                    <a:pt x="742385" y="0"/>
                  </a:lnTo>
                  <a:lnTo>
                    <a:pt x="1611517" y="1439501"/>
                  </a:lnTo>
                  <a:lnTo>
                    <a:pt x="1774480" y="1738265"/>
                  </a:lnTo>
                  <a:lnTo>
                    <a:pt x="2317688" y="2462542"/>
                  </a:lnTo>
                  <a:lnTo>
                    <a:pt x="2381062" y="2453489"/>
                  </a:lnTo>
                  <a:lnTo>
                    <a:pt x="2209046" y="2571184"/>
                  </a:lnTo>
                  <a:lnTo>
                    <a:pt x="2227153" y="2507810"/>
                  </a:lnTo>
                  <a:lnTo>
                    <a:pt x="1883121" y="2027976"/>
                  </a:lnTo>
                  <a:lnTo>
                    <a:pt x="1475715" y="1484768"/>
                  </a:lnTo>
                  <a:lnTo>
                    <a:pt x="715224" y="1729212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STNP3: HILLS ROAD / PLOUGHBOY LANE JCN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195736" y="1556792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60032" y="1988840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4</a:t>
              </a:r>
              <a:endParaRPr lang="en-GB" sz="2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3-bed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0.25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268760"/>
            <a:ext cx="3960440" cy="29703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3528" y="1052736"/>
            <a:ext cx="8064896" cy="5544616"/>
            <a:chOff x="83771" y="1406230"/>
            <a:chExt cx="5976664" cy="453650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2735" t="12201" r="28244" b="21651"/>
            <a:stretch>
              <a:fillRect/>
            </a:stretch>
          </p:blipFill>
          <p:spPr bwMode="auto">
            <a:xfrm>
              <a:off x="83771" y="1406230"/>
              <a:ext cx="5976664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Freeform 28"/>
            <p:cNvSpPr/>
            <p:nvPr/>
          </p:nvSpPr>
          <p:spPr>
            <a:xfrm>
              <a:off x="2191236" y="2820205"/>
              <a:ext cx="1439501" cy="2136618"/>
            </a:xfrm>
            <a:custGeom>
              <a:avLst/>
              <a:gdLst>
                <a:gd name="connsiteX0" fmla="*/ 0 w 1439501"/>
                <a:gd name="connsiteY0" fmla="*/ 1502875 h 2136618"/>
                <a:gd name="connsiteX1" fmla="*/ 1041148 w 1439501"/>
                <a:gd name="connsiteY1" fmla="*/ 2136618 h 2136618"/>
                <a:gd name="connsiteX2" fmla="*/ 1439501 w 1439501"/>
                <a:gd name="connsiteY2" fmla="*/ 1548143 h 2136618"/>
                <a:gd name="connsiteX3" fmla="*/ 1367073 w 1439501"/>
                <a:gd name="connsiteY3" fmla="*/ 1258432 h 2136618"/>
                <a:gd name="connsiteX4" fmla="*/ 1321806 w 1439501"/>
                <a:gd name="connsiteY4" fmla="*/ 1023042 h 2136618"/>
                <a:gd name="connsiteX5" fmla="*/ 1258431 w 1439501"/>
                <a:gd name="connsiteY5" fmla="*/ 742384 h 2136618"/>
                <a:gd name="connsiteX6" fmla="*/ 1195057 w 1439501"/>
                <a:gd name="connsiteY6" fmla="*/ 461727 h 2136618"/>
                <a:gd name="connsiteX7" fmla="*/ 1140736 w 1439501"/>
                <a:gd name="connsiteY7" fmla="*/ 289711 h 2136618"/>
                <a:gd name="connsiteX8" fmla="*/ 1041148 w 1439501"/>
                <a:gd name="connsiteY8" fmla="*/ 99588 h 2136618"/>
                <a:gd name="connsiteX9" fmla="*/ 986827 w 1439501"/>
                <a:gd name="connsiteY9" fmla="*/ 0 h 2136618"/>
                <a:gd name="connsiteX10" fmla="*/ 0 w 1439501"/>
                <a:gd name="connsiteY10" fmla="*/ 1502875 h 2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9501" h="2136618">
                  <a:moveTo>
                    <a:pt x="0" y="1502875"/>
                  </a:moveTo>
                  <a:lnTo>
                    <a:pt x="1041148" y="2136618"/>
                  </a:lnTo>
                  <a:lnTo>
                    <a:pt x="1439501" y="1548143"/>
                  </a:lnTo>
                  <a:lnTo>
                    <a:pt x="1367073" y="1258432"/>
                  </a:lnTo>
                  <a:lnTo>
                    <a:pt x="1321806" y="1023042"/>
                  </a:lnTo>
                  <a:lnTo>
                    <a:pt x="1258431" y="742384"/>
                  </a:lnTo>
                  <a:lnTo>
                    <a:pt x="1195057" y="461727"/>
                  </a:lnTo>
                  <a:lnTo>
                    <a:pt x="1140736" y="289711"/>
                  </a:lnTo>
                  <a:lnTo>
                    <a:pt x="1041148" y="99588"/>
                  </a:lnTo>
                  <a:lnTo>
                    <a:pt x="986827" y="0"/>
                  </a:lnTo>
                  <a:lnTo>
                    <a:pt x="0" y="1502875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STNP4: POUND HILL / PAGE’S LANE JCN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59632" y="3645024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12-15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1-3 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0.813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196752"/>
            <a:ext cx="3960440" cy="297033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3528" y="1052736"/>
            <a:ext cx="8064896" cy="5472608"/>
            <a:chOff x="611560" y="1628800"/>
            <a:chExt cx="5544616" cy="411309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5688" t="30051" r="28835" b="9975"/>
            <a:stretch>
              <a:fillRect/>
            </a:stretch>
          </p:blipFill>
          <p:spPr bwMode="auto">
            <a:xfrm>
              <a:off x="611560" y="1628800"/>
              <a:ext cx="5544616" cy="4113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Freeform 23"/>
            <p:cNvSpPr/>
            <p:nvPr/>
          </p:nvSpPr>
          <p:spPr>
            <a:xfrm>
              <a:off x="2462543" y="2263366"/>
              <a:ext cx="2326740" cy="3041965"/>
            </a:xfrm>
            <a:custGeom>
              <a:avLst/>
              <a:gdLst>
                <a:gd name="connsiteX0" fmla="*/ 1294645 w 2326740"/>
                <a:gd name="connsiteY0" fmla="*/ 3041965 h 3041965"/>
                <a:gd name="connsiteX1" fmla="*/ 1702051 w 2326740"/>
                <a:gd name="connsiteY1" fmla="*/ 2190939 h 3041965"/>
                <a:gd name="connsiteX2" fmla="*/ 1901227 w 2326740"/>
                <a:gd name="connsiteY2" fmla="*/ 1720159 h 3041965"/>
                <a:gd name="connsiteX3" fmla="*/ 2027976 w 2326740"/>
                <a:gd name="connsiteY3" fmla="*/ 1421394 h 3041965"/>
                <a:gd name="connsiteX4" fmla="*/ 2163778 w 2326740"/>
                <a:gd name="connsiteY4" fmla="*/ 1032095 h 3041965"/>
                <a:gd name="connsiteX5" fmla="*/ 2281473 w 2326740"/>
                <a:gd name="connsiteY5" fmla="*/ 679010 h 3041965"/>
                <a:gd name="connsiteX6" fmla="*/ 2299580 w 2326740"/>
                <a:gd name="connsiteY6" fmla="*/ 479834 h 3041965"/>
                <a:gd name="connsiteX7" fmla="*/ 2326740 w 2326740"/>
                <a:gd name="connsiteY7" fmla="*/ 280658 h 3041965"/>
                <a:gd name="connsiteX8" fmla="*/ 2272419 w 2326740"/>
                <a:gd name="connsiteY8" fmla="*/ 153909 h 3041965"/>
                <a:gd name="connsiteX9" fmla="*/ 2209045 w 2326740"/>
                <a:gd name="connsiteY9" fmla="*/ 54321 h 3041965"/>
                <a:gd name="connsiteX10" fmla="*/ 2154724 w 2326740"/>
                <a:gd name="connsiteY10" fmla="*/ 0 h 3041965"/>
                <a:gd name="connsiteX11" fmla="*/ 2037029 w 2326740"/>
                <a:gd name="connsiteY11" fmla="*/ 45268 h 3041965"/>
                <a:gd name="connsiteX12" fmla="*/ 1810693 w 2326740"/>
                <a:gd name="connsiteY12" fmla="*/ 153909 h 3041965"/>
                <a:gd name="connsiteX13" fmla="*/ 1457607 w 2326740"/>
                <a:gd name="connsiteY13" fmla="*/ 262551 h 3041965"/>
                <a:gd name="connsiteX14" fmla="*/ 986827 w 2326740"/>
                <a:gd name="connsiteY14" fmla="*/ 353085 h 3041965"/>
                <a:gd name="connsiteX15" fmla="*/ 706170 w 2326740"/>
                <a:gd name="connsiteY15" fmla="*/ 353085 h 3041965"/>
                <a:gd name="connsiteX16" fmla="*/ 452673 w 2326740"/>
                <a:gd name="connsiteY16" fmla="*/ 371192 h 3041965"/>
                <a:gd name="connsiteX17" fmla="*/ 262550 w 2326740"/>
                <a:gd name="connsiteY17" fmla="*/ 362139 h 3041965"/>
                <a:gd name="connsiteX18" fmla="*/ 0 w 2326740"/>
                <a:gd name="connsiteY18" fmla="*/ 398353 h 3041965"/>
                <a:gd name="connsiteX19" fmla="*/ 135802 w 2326740"/>
                <a:gd name="connsiteY19" fmla="*/ 724278 h 3041965"/>
                <a:gd name="connsiteX20" fmla="*/ 371192 w 2326740"/>
                <a:gd name="connsiteY20" fmla="*/ 1285592 h 3041965"/>
                <a:gd name="connsiteX21" fmla="*/ 624689 w 2326740"/>
                <a:gd name="connsiteY21" fmla="*/ 1783533 h 3041965"/>
                <a:gd name="connsiteX22" fmla="*/ 805758 w 2326740"/>
                <a:gd name="connsiteY22" fmla="*/ 2199992 h 3041965"/>
                <a:gd name="connsiteX23" fmla="*/ 1032095 w 2326740"/>
                <a:gd name="connsiteY23" fmla="*/ 2625505 h 3041965"/>
                <a:gd name="connsiteX24" fmla="*/ 1240324 w 2326740"/>
                <a:gd name="connsiteY24" fmla="*/ 2960484 h 3041965"/>
                <a:gd name="connsiteX25" fmla="*/ 1294645 w 2326740"/>
                <a:gd name="connsiteY25" fmla="*/ 3041965 h 304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26740" h="3041965">
                  <a:moveTo>
                    <a:pt x="1294645" y="3041965"/>
                  </a:moveTo>
                  <a:lnTo>
                    <a:pt x="1702051" y="2190939"/>
                  </a:lnTo>
                  <a:lnTo>
                    <a:pt x="1901227" y="1720159"/>
                  </a:lnTo>
                  <a:lnTo>
                    <a:pt x="2027976" y="1421394"/>
                  </a:lnTo>
                  <a:lnTo>
                    <a:pt x="2163778" y="1032095"/>
                  </a:lnTo>
                  <a:lnTo>
                    <a:pt x="2281473" y="679010"/>
                  </a:lnTo>
                  <a:lnTo>
                    <a:pt x="2299580" y="479834"/>
                  </a:lnTo>
                  <a:lnTo>
                    <a:pt x="2326740" y="280658"/>
                  </a:lnTo>
                  <a:lnTo>
                    <a:pt x="2272419" y="153909"/>
                  </a:lnTo>
                  <a:lnTo>
                    <a:pt x="2209045" y="54321"/>
                  </a:lnTo>
                  <a:lnTo>
                    <a:pt x="2154724" y="0"/>
                  </a:lnTo>
                  <a:lnTo>
                    <a:pt x="2037029" y="45268"/>
                  </a:lnTo>
                  <a:lnTo>
                    <a:pt x="1810693" y="153909"/>
                  </a:lnTo>
                  <a:lnTo>
                    <a:pt x="1457607" y="262551"/>
                  </a:lnTo>
                  <a:lnTo>
                    <a:pt x="986827" y="353085"/>
                  </a:lnTo>
                  <a:lnTo>
                    <a:pt x="706170" y="353085"/>
                  </a:lnTo>
                  <a:lnTo>
                    <a:pt x="452673" y="371192"/>
                  </a:lnTo>
                  <a:lnTo>
                    <a:pt x="262550" y="362139"/>
                  </a:lnTo>
                  <a:lnTo>
                    <a:pt x="0" y="398353"/>
                  </a:lnTo>
                  <a:lnTo>
                    <a:pt x="135802" y="724278"/>
                  </a:lnTo>
                  <a:lnTo>
                    <a:pt x="371192" y="1285592"/>
                  </a:lnTo>
                  <a:lnTo>
                    <a:pt x="624689" y="1783533"/>
                  </a:lnTo>
                  <a:lnTo>
                    <a:pt x="805758" y="2199992"/>
                  </a:lnTo>
                  <a:lnTo>
                    <a:pt x="1032095" y="2625505"/>
                  </a:lnTo>
                  <a:lnTo>
                    <a:pt x="1240324" y="2960484"/>
                  </a:lnTo>
                  <a:lnTo>
                    <a:pt x="1294645" y="3041965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STNP5: POUND HILL EAST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47664" y="3645024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12-15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1-3 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1.014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124744"/>
            <a:ext cx="3960440" cy="297033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3528" y="980728"/>
            <a:ext cx="7992888" cy="5760640"/>
            <a:chOff x="467544" y="1677896"/>
            <a:chExt cx="5400600" cy="409448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7460" t="30766" r="28244" b="9531"/>
            <a:stretch>
              <a:fillRect/>
            </a:stretch>
          </p:blipFill>
          <p:spPr bwMode="auto">
            <a:xfrm>
              <a:off x="467544" y="1677896"/>
              <a:ext cx="5400600" cy="409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Freeform 25"/>
            <p:cNvSpPr/>
            <p:nvPr/>
          </p:nvSpPr>
          <p:spPr>
            <a:xfrm>
              <a:off x="2951430" y="1765426"/>
              <a:ext cx="2507810" cy="3892990"/>
            </a:xfrm>
            <a:custGeom>
              <a:avLst/>
              <a:gdLst>
                <a:gd name="connsiteX0" fmla="*/ 0 w 2507810"/>
                <a:gd name="connsiteY0" fmla="*/ 3892990 h 3892990"/>
                <a:gd name="connsiteX1" fmla="*/ 2507810 w 2507810"/>
                <a:gd name="connsiteY1" fmla="*/ 2453489 h 3892990"/>
                <a:gd name="connsiteX2" fmla="*/ 1430447 w 2507810"/>
                <a:gd name="connsiteY2" fmla="*/ 0 h 3892990"/>
                <a:gd name="connsiteX3" fmla="*/ 1303699 w 2507810"/>
                <a:gd name="connsiteY3" fmla="*/ 27160 h 3892990"/>
                <a:gd name="connsiteX4" fmla="*/ 1240324 w 2507810"/>
                <a:gd name="connsiteY4" fmla="*/ 289711 h 3892990"/>
                <a:gd name="connsiteX5" fmla="*/ 1195057 w 2507810"/>
                <a:gd name="connsiteY5" fmla="*/ 688063 h 3892990"/>
                <a:gd name="connsiteX6" fmla="*/ 1167897 w 2507810"/>
                <a:gd name="connsiteY6" fmla="*/ 1068309 h 3892990"/>
                <a:gd name="connsiteX7" fmla="*/ 887239 w 2507810"/>
                <a:gd name="connsiteY7" fmla="*/ 1865014 h 3892990"/>
                <a:gd name="connsiteX8" fmla="*/ 561315 w 2507810"/>
                <a:gd name="connsiteY8" fmla="*/ 2507810 h 3892990"/>
                <a:gd name="connsiteX9" fmla="*/ 0 w 2507810"/>
                <a:gd name="connsiteY9" fmla="*/ 3892990 h 389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7810" h="3892990">
                  <a:moveTo>
                    <a:pt x="0" y="3892990"/>
                  </a:moveTo>
                  <a:lnTo>
                    <a:pt x="2507810" y="2453489"/>
                  </a:lnTo>
                  <a:lnTo>
                    <a:pt x="1430447" y="0"/>
                  </a:lnTo>
                  <a:lnTo>
                    <a:pt x="1303699" y="27160"/>
                  </a:lnTo>
                  <a:lnTo>
                    <a:pt x="1240324" y="289711"/>
                  </a:lnTo>
                  <a:lnTo>
                    <a:pt x="1195057" y="688063"/>
                  </a:lnTo>
                  <a:lnTo>
                    <a:pt x="1167897" y="1068309"/>
                  </a:lnTo>
                  <a:lnTo>
                    <a:pt x="887239" y="1865014"/>
                  </a:lnTo>
                  <a:lnTo>
                    <a:pt x="561315" y="2507810"/>
                  </a:lnTo>
                  <a:lnTo>
                    <a:pt x="0" y="3892990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STNP6: PAGE’S LANE EAST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475656" y="3501008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5-6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To be decided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0.46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196752"/>
            <a:ext cx="3960440" cy="297033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3528" y="1052736"/>
            <a:ext cx="7920880" cy="5616624"/>
            <a:chOff x="323528" y="1124744"/>
            <a:chExt cx="5760640" cy="403244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4507" t="12201" r="28244" b="29000"/>
            <a:stretch>
              <a:fillRect/>
            </a:stretch>
          </p:blipFill>
          <p:spPr bwMode="auto">
            <a:xfrm>
              <a:off x="323528" y="1124744"/>
              <a:ext cx="5760640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Freeform 25"/>
            <p:cNvSpPr/>
            <p:nvPr/>
          </p:nvSpPr>
          <p:spPr>
            <a:xfrm>
              <a:off x="3622804" y="2727384"/>
              <a:ext cx="1656784" cy="1928388"/>
            </a:xfrm>
            <a:custGeom>
              <a:avLst/>
              <a:gdLst>
                <a:gd name="connsiteX0" fmla="*/ 434566 w 1656784"/>
                <a:gd name="connsiteY0" fmla="*/ 1928388 h 1928388"/>
                <a:gd name="connsiteX1" fmla="*/ 1656784 w 1656784"/>
                <a:gd name="connsiteY1" fmla="*/ 1692998 h 1928388"/>
                <a:gd name="connsiteX2" fmla="*/ 1303699 w 1656784"/>
                <a:gd name="connsiteY2" fmla="*/ 0 h 1928388"/>
                <a:gd name="connsiteX3" fmla="*/ 851026 w 1656784"/>
                <a:gd name="connsiteY3" fmla="*/ 217283 h 1928388"/>
                <a:gd name="connsiteX4" fmla="*/ 660903 w 1656784"/>
                <a:gd name="connsiteY4" fmla="*/ 344032 h 1928388"/>
                <a:gd name="connsiteX5" fmla="*/ 289711 w 1656784"/>
                <a:gd name="connsiteY5" fmla="*/ 660903 h 1928388"/>
                <a:gd name="connsiteX6" fmla="*/ 0 w 1656784"/>
                <a:gd name="connsiteY6" fmla="*/ 860079 h 1928388"/>
                <a:gd name="connsiteX7" fmla="*/ 434566 w 1656784"/>
                <a:gd name="connsiteY7" fmla="*/ 1928388 h 192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6784" h="1928388">
                  <a:moveTo>
                    <a:pt x="434566" y="1928388"/>
                  </a:moveTo>
                  <a:lnTo>
                    <a:pt x="1656784" y="1692998"/>
                  </a:lnTo>
                  <a:lnTo>
                    <a:pt x="1303699" y="0"/>
                  </a:lnTo>
                  <a:lnTo>
                    <a:pt x="851026" y="217283"/>
                  </a:lnTo>
                  <a:lnTo>
                    <a:pt x="660903" y="344032"/>
                  </a:lnTo>
                  <a:lnTo>
                    <a:pt x="289711" y="660903"/>
                  </a:lnTo>
                  <a:lnTo>
                    <a:pt x="0" y="860079"/>
                  </a:lnTo>
                  <a:lnTo>
                    <a:pt x="434566" y="1928388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STNP7: PAGE’S LANE FARM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87624" y="3429000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30-35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1-4 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1.86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124744"/>
            <a:ext cx="3960440" cy="297033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51520" y="1052736"/>
            <a:ext cx="8030134" cy="5544616"/>
            <a:chOff x="251520" y="1052736"/>
            <a:chExt cx="8030134" cy="5544616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2144" t="23751" r="28244" b="15351"/>
            <a:stretch>
              <a:fillRect/>
            </a:stretch>
          </p:blipFill>
          <p:spPr bwMode="auto">
            <a:xfrm>
              <a:off x="251520" y="1052736"/>
              <a:ext cx="8030134" cy="5544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Freeform 29"/>
            <p:cNvSpPr/>
            <p:nvPr/>
          </p:nvSpPr>
          <p:spPr>
            <a:xfrm>
              <a:off x="624689" y="1973655"/>
              <a:ext cx="6255945" cy="3829616"/>
            </a:xfrm>
            <a:custGeom>
              <a:avLst/>
              <a:gdLst>
                <a:gd name="connsiteX0" fmla="*/ 688063 w 6255945"/>
                <a:gd name="connsiteY0" fmla="*/ 3739082 h 3829616"/>
                <a:gd name="connsiteX1" fmla="*/ 0 w 6255945"/>
                <a:gd name="connsiteY1" fmla="*/ 2299581 h 3829616"/>
                <a:gd name="connsiteX2" fmla="*/ 615636 w 6255945"/>
                <a:gd name="connsiteY2" fmla="*/ 2281474 h 3829616"/>
                <a:gd name="connsiteX3" fmla="*/ 1086416 w 6255945"/>
                <a:gd name="connsiteY3" fmla="*/ 2000816 h 3829616"/>
                <a:gd name="connsiteX4" fmla="*/ 1439501 w 6255945"/>
                <a:gd name="connsiteY4" fmla="*/ 1810694 h 3829616"/>
                <a:gd name="connsiteX5" fmla="*/ 1792586 w 6255945"/>
                <a:gd name="connsiteY5" fmla="*/ 1620571 h 3829616"/>
                <a:gd name="connsiteX6" fmla="*/ 2154725 w 6255945"/>
                <a:gd name="connsiteY6" fmla="*/ 1439501 h 3829616"/>
                <a:gd name="connsiteX7" fmla="*/ 2562131 w 6255945"/>
                <a:gd name="connsiteY7" fmla="*/ 1222218 h 3829616"/>
                <a:gd name="connsiteX8" fmla="*/ 2752254 w 6255945"/>
                <a:gd name="connsiteY8" fmla="*/ 1140737 h 3829616"/>
                <a:gd name="connsiteX9" fmla="*/ 2815628 w 6255945"/>
                <a:gd name="connsiteY9" fmla="*/ 1149791 h 3829616"/>
                <a:gd name="connsiteX10" fmla="*/ 2933323 w 6255945"/>
                <a:gd name="connsiteY10" fmla="*/ 1195058 h 3829616"/>
                <a:gd name="connsiteX11" fmla="*/ 3023858 w 6255945"/>
                <a:gd name="connsiteY11" fmla="*/ 1213165 h 3829616"/>
                <a:gd name="connsiteX12" fmla="*/ 3223034 w 6255945"/>
                <a:gd name="connsiteY12" fmla="*/ 1204111 h 3829616"/>
                <a:gd name="connsiteX13" fmla="*/ 3304515 w 6255945"/>
                <a:gd name="connsiteY13" fmla="*/ 1204111 h 3829616"/>
                <a:gd name="connsiteX14" fmla="*/ 3422210 w 6255945"/>
                <a:gd name="connsiteY14" fmla="*/ 1167897 h 3829616"/>
                <a:gd name="connsiteX15" fmla="*/ 3485584 w 6255945"/>
                <a:gd name="connsiteY15" fmla="*/ 1095470 h 3829616"/>
                <a:gd name="connsiteX16" fmla="*/ 3494638 w 6255945"/>
                <a:gd name="connsiteY16" fmla="*/ 995882 h 3829616"/>
                <a:gd name="connsiteX17" fmla="*/ 3567065 w 6255945"/>
                <a:gd name="connsiteY17" fmla="*/ 986828 h 3829616"/>
                <a:gd name="connsiteX18" fmla="*/ 3838669 w 6255945"/>
                <a:gd name="connsiteY18" fmla="*/ 941561 h 3829616"/>
                <a:gd name="connsiteX19" fmla="*/ 4046899 w 6255945"/>
                <a:gd name="connsiteY19" fmla="*/ 950614 h 3829616"/>
                <a:gd name="connsiteX20" fmla="*/ 4209861 w 6255945"/>
                <a:gd name="connsiteY20" fmla="*/ 905347 h 3829616"/>
                <a:gd name="connsiteX21" fmla="*/ 4291343 w 6255945"/>
                <a:gd name="connsiteY21" fmla="*/ 905347 h 3829616"/>
                <a:gd name="connsiteX22" fmla="*/ 4209861 w 6255945"/>
                <a:gd name="connsiteY22" fmla="*/ 679010 h 3829616"/>
                <a:gd name="connsiteX23" fmla="*/ 4200808 w 6255945"/>
                <a:gd name="connsiteY23" fmla="*/ 642796 h 3829616"/>
                <a:gd name="connsiteX24" fmla="*/ 4553893 w 6255945"/>
                <a:gd name="connsiteY24" fmla="*/ 0 h 3829616"/>
                <a:gd name="connsiteX25" fmla="*/ 5540721 w 6255945"/>
                <a:gd name="connsiteY25" fmla="*/ 54321 h 3829616"/>
                <a:gd name="connsiteX26" fmla="*/ 5595042 w 6255945"/>
                <a:gd name="connsiteY26" fmla="*/ 1249379 h 3829616"/>
                <a:gd name="connsiteX27" fmla="*/ 5948127 w 6255945"/>
                <a:gd name="connsiteY27" fmla="*/ 2082297 h 3829616"/>
                <a:gd name="connsiteX28" fmla="*/ 5848539 w 6255945"/>
                <a:gd name="connsiteY28" fmla="*/ 2118511 h 3829616"/>
                <a:gd name="connsiteX29" fmla="*/ 6255945 w 6255945"/>
                <a:gd name="connsiteY29" fmla="*/ 2761307 h 3829616"/>
                <a:gd name="connsiteX30" fmla="*/ 5920966 w 6255945"/>
                <a:gd name="connsiteY30" fmla="*/ 3051018 h 3829616"/>
                <a:gd name="connsiteX31" fmla="*/ 5767058 w 6255945"/>
                <a:gd name="connsiteY31" fmla="*/ 3159660 h 3829616"/>
                <a:gd name="connsiteX32" fmla="*/ 5513561 w 6255945"/>
                <a:gd name="connsiteY32" fmla="*/ 3286408 h 3829616"/>
                <a:gd name="connsiteX33" fmla="*/ 5124261 w 6255945"/>
                <a:gd name="connsiteY33" fmla="*/ 3485585 h 3829616"/>
                <a:gd name="connsiteX34" fmla="*/ 4798337 w 6255945"/>
                <a:gd name="connsiteY34" fmla="*/ 3612333 h 3829616"/>
                <a:gd name="connsiteX35" fmla="*/ 4173648 w 6255945"/>
                <a:gd name="connsiteY35" fmla="*/ 3711921 h 3829616"/>
                <a:gd name="connsiteX36" fmla="*/ 3784349 w 6255945"/>
                <a:gd name="connsiteY36" fmla="*/ 3748135 h 3829616"/>
                <a:gd name="connsiteX37" fmla="*/ 2933323 w 6255945"/>
                <a:gd name="connsiteY37" fmla="*/ 3766242 h 3829616"/>
                <a:gd name="connsiteX38" fmla="*/ 1883121 w 6255945"/>
                <a:gd name="connsiteY38" fmla="*/ 3793402 h 3829616"/>
                <a:gd name="connsiteX39" fmla="*/ 986828 w 6255945"/>
                <a:gd name="connsiteY39" fmla="*/ 3820563 h 3829616"/>
                <a:gd name="connsiteX40" fmla="*/ 697117 w 6255945"/>
                <a:gd name="connsiteY40" fmla="*/ 3829616 h 3829616"/>
                <a:gd name="connsiteX41" fmla="*/ 688063 w 6255945"/>
                <a:gd name="connsiteY41" fmla="*/ 3739082 h 382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255945" h="3829616">
                  <a:moveTo>
                    <a:pt x="688063" y="3739082"/>
                  </a:moveTo>
                  <a:lnTo>
                    <a:pt x="0" y="2299581"/>
                  </a:lnTo>
                  <a:lnTo>
                    <a:pt x="615636" y="2281474"/>
                  </a:lnTo>
                  <a:lnTo>
                    <a:pt x="1086416" y="2000816"/>
                  </a:lnTo>
                  <a:lnTo>
                    <a:pt x="1439501" y="1810694"/>
                  </a:lnTo>
                  <a:lnTo>
                    <a:pt x="1792586" y="1620571"/>
                  </a:lnTo>
                  <a:lnTo>
                    <a:pt x="2154725" y="1439501"/>
                  </a:lnTo>
                  <a:lnTo>
                    <a:pt x="2562131" y="1222218"/>
                  </a:lnTo>
                  <a:lnTo>
                    <a:pt x="2752254" y="1140737"/>
                  </a:lnTo>
                  <a:lnTo>
                    <a:pt x="2815628" y="1149791"/>
                  </a:lnTo>
                  <a:lnTo>
                    <a:pt x="2933323" y="1195058"/>
                  </a:lnTo>
                  <a:lnTo>
                    <a:pt x="3023858" y="1213165"/>
                  </a:lnTo>
                  <a:lnTo>
                    <a:pt x="3223034" y="1204111"/>
                  </a:lnTo>
                  <a:lnTo>
                    <a:pt x="3304515" y="1204111"/>
                  </a:lnTo>
                  <a:lnTo>
                    <a:pt x="3422210" y="1167897"/>
                  </a:lnTo>
                  <a:lnTo>
                    <a:pt x="3485584" y="1095470"/>
                  </a:lnTo>
                  <a:lnTo>
                    <a:pt x="3494638" y="995882"/>
                  </a:lnTo>
                  <a:lnTo>
                    <a:pt x="3567065" y="986828"/>
                  </a:lnTo>
                  <a:lnTo>
                    <a:pt x="3838669" y="941561"/>
                  </a:lnTo>
                  <a:lnTo>
                    <a:pt x="4046899" y="950614"/>
                  </a:lnTo>
                  <a:lnTo>
                    <a:pt x="4209861" y="905347"/>
                  </a:lnTo>
                  <a:lnTo>
                    <a:pt x="4291343" y="905347"/>
                  </a:lnTo>
                  <a:lnTo>
                    <a:pt x="4209861" y="679010"/>
                  </a:lnTo>
                  <a:lnTo>
                    <a:pt x="4200808" y="642796"/>
                  </a:lnTo>
                  <a:lnTo>
                    <a:pt x="4553893" y="0"/>
                  </a:lnTo>
                  <a:lnTo>
                    <a:pt x="5540721" y="54321"/>
                  </a:lnTo>
                  <a:lnTo>
                    <a:pt x="5595042" y="1249379"/>
                  </a:lnTo>
                  <a:lnTo>
                    <a:pt x="5948127" y="2082297"/>
                  </a:lnTo>
                  <a:lnTo>
                    <a:pt x="5848539" y="2118511"/>
                  </a:lnTo>
                  <a:lnTo>
                    <a:pt x="6255945" y="2761307"/>
                  </a:lnTo>
                  <a:lnTo>
                    <a:pt x="5920966" y="3051018"/>
                  </a:lnTo>
                  <a:lnTo>
                    <a:pt x="5767058" y="3159660"/>
                  </a:lnTo>
                  <a:lnTo>
                    <a:pt x="5513561" y="3286408"/>
                  </a:lnTo>
                  <a:lnTo>
                    <a:pt x="5124261" y="3485585"/>
                  </a:lnTo>
                  <a:lnTo>
                    <a:pt x="4798337" y="3612333"/>
                  </a:lnTo>
                  <a:lnTo>
                    <a:pt x="4173648" y="3711921"/>
                  </a:lnTo>
                  <a:lnTo>
                    <a:pt x="3784349" y="3748135"/>
                  </a:lnTo>
                  <a:lnTo>
                    <a:pt x="2933323" y="3766242"/>
                  </a:lnTo>
                  <a:lnTo>
                    <a:pt x="1883121" y="3793402"/>
                  </a:lnTo>
                  <a:lnTo>
                    <a:pt x="986828" y="3820563"/>
                  </a:lnTo>
                  <a:lnTo>
                    <a:pt x="697117" y="3829616"/>
                  </a:lnTo>
                  <a:lnTo>
                    <a:pt x="688063" y="3739082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STNP8: HILL’S ROAD SOUTH-WEST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475656" y="2780928"/>
              <a:ext cx="504056" cy="1008112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40-50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1-4 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2.59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196752"/>
            <a:ext cx="3960440" cy="297033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23528" y="1052736"/>
            <a:ext cx="8208912" cy="5427984"/>
            <a:chOff x="251520" y="332656"/>
            <a:chExt cx="8346877" cy="568863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2735" t="12201" r="28244" b="4851"/>
            <a:stretch>
              <a:fillRect/>
            </a:stretch>
          </p:blipFill>
          <p:spPr bwMode="auto">
            <a:xfrm>
              <a:off x="251520" y="332656"/>
              <a:ext cx="5976664" cy="568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Freeform 27"/>
            <p:cNvSpPr/>
            <p:nvPr/>
          </p:nvSpPr>
          <p:spPr>
            <a:xfrm>
              <a:off x="3503691" y="1213164"/>
              <a:ext cx="1195058" cy="3630440"/>
            </a:xfrm>
            <a:custGeom>
              <a:avLst/>
              <a:gdLst>
                <a:gd name="connsiteX0" fmla="*/ 27160 w 1195058"/>
                <a:gd name="connsiteY0" fmla="*/ 81482 h 3630440"/>
                <a:gd name="connsiteX1" fmla="*/ 325925 w 1195058"/>
                <a:gd name="connsiteY1" fmla="*/ 3539905 h 3630440"/>
                <a:gd name="connsiteX2" fmla="*/ 516048 w 1195058"/>
                <a:gd name="connsiteY2" fmla="*/ 3521798 h 3630440"/>
                <a:gd name="connsiteX3" fmla="*/ 724277 w 1195058"/>
                <a:gd name="connsiteY3" fmla="*/ 3521798 h 3630440"/>
                <a:gd name="connsiteX4" fmla="*/ 814812 w 1195058"/>
                <a:gd name="connsiteY4" fmla="*/ 3630440 h 3630440"/>
                <a:gd name="connsiteX5" fmla="*/ 1122630 w 1195058"/>
                <a:gd name="connsiteY5" fmla="*/ 3476531 h 3630440"/>
                <a:gd name="connsiteX6" fmla="*/ 1167897 w 1195058"/>
                <a:gd name="connsiteY6" fmla="*/ 3431264 h 3630440"/>
                <a:gd name="connsiteX7" fmla="*/ 1195058 w 1195058"/>
                <a:gd name="connsiteY7" fmla="*/ 3331676 h 3630440"/>
                <a:gd name="connsiteX8" fmla="*/ 1113576 w 1195058"/>
                <a:gd name="connsiteY8" fmla="*/ 3078179 h 3630440"/>
                <a:gd name="connsiteX9" fmla="*/ 1023042 w 1195058"/>
                <a:gd name="connsiteY9" fmla="*/ 2806575 h 3630440"/>
                <a:gd name="connsiteX10" fmla="*/ 977774 w 1195058"/>
                <a:gd name="connsiteY10" fmla="*/ 2462543 h 3630440"/>
                <a:gd name="connsiteX11" fmla="*/ 923454 w 1195058"/>
                <a:gd name="connsiteY11" fmla="*/ 2127565 h 3630440"/>
                <a:gd name="connsiteX12" fmla="*/ 932507 w 1195058"/>
                <a:gd name="connsiteY12" fmla="*/ 1892175 h 3630440"/>
                <a:gd name="connsiteX13" fmla="*/ 896293 w 1195058"/>
                <a:gd name="connsiteY13" fmla="*/ 1593410 h 3630440"/>
                <a:gd name="connsiteX14" fmla="*/ 796705 w 1195058"/>
                <a:gd name="connsiteY14" fmla="*/ 1321806 h 3630440"/>
                <a:gd name="connsiteX15" fmla="*/ 715224 w 1195058"/>
                <a:gd name="connsiteY15" fmla="*/ 1059256 h 3630440"/>
                <a:gd name="connsiteX16" fmla="*/ 606582 w 1195058"/>
                <a:gd name="connsiteY16" fmla="*/ 751438 h 3630440"/>
                <a:gd name="connsiteX17" fmla="*/ 525101 w 1195058"/>
                <a:gd name="connsiteY17" fmla="*/ 488887 h 3630440"/>
                <a:gd name="connsiteX18" fmla="*/ 488887 w 1195058"/>
                <a:gd name="connsiteY18" fmla="*/ 298765 h 3630440"/>
                <a:gd name="connsiteX19" fmla="*/ 479834 w 1195058"/>
                <a:gd name="connsiteY19" fmla="*/ 172016 h 3630440"/>
                <a:gd name="connsiteX20" fmla="*/ 470780 w 1195058"/>
                <a:gd name="connsiteY20" fmla="*/ 18107 h 3630440"/>
                <a:gd name="connsiteX21" fmla="*/ 479834 w 1195058"/>
                <a:gd name="connsiteY21" fmla="*/ 0 h 3630440"/>
                <a:gd name="connsiteX22" fmla="*/ 0 w 1195058"/>
                <a:gd name="connsiteY22" fmla="*/ 36214 h 3630440"/>
                <a:gd name="connsiteX23" fmla="*/ 27160 w 1195058"/>
                <a:gd name="connsiteY23" fmla="*/ 81482 h 363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5058" h="3630440">
                  <a:moveTo>
                    <a:pt x="27160" y="81482"/>
                  </a:moveTo>
                  <a:lnTo>
                    <a:pt x="325925" y="3539905"/>
                  </a:lnTo>
                  <a:lnTo>
                    <a:pt x="516048" y="3521798"/>
                  </a:lnTo>
                  <a:lnTo>
                    <a:pt x="724277" y="3521798"/>
                  </a:lnTo>
                  <a:lnTo>
                    <a:pt x="814812" y="3630440"/>
                  </a:lnTo>
                  <a:lnTo>
                    <a:pt x="1122630" y="3476531"/>
                  </a:lnTo>
                  <a:lnTo>
                    <a:pt x="1167897" y="3431264"/>
                  </a:lnTo>
                  <a:lnTo>
                    <a:pt x="1195058" y="3331676"/>
                  </a:lnTo>
                  <a:lnTo>
                    <a:pt x="1113576" y="3078179"/>
                  </a:lnTo>
                  <a:lnTo>
                    <a:pt x="1023042" y="2806575"/>
                  </a:lnTo>
                  <a:lnTo>
                    <a:pt x="977774" y="2462543"/>
                  </a:lnTo>
                  <a:lnTo>
                    <a:pt x="923454" y="2127565"/>
                  </a:lnTo>
                  <a:lnTo>
                    <a:pt x="932507" y="1892175"/>
                  </a:lnTo>
                  <a:lnTo>
                    <a:pt x="896293" y="1593410"/>
                  </a:lnTo>
                  <a:lnTo>
                    <a:pt x="796705" y="1321806"/>
                  </a:lnTo>
                  <a:lnTo>
                    <a:pt x="715224" y="1059256"/>
                  </a:lnTo>
                  <a:lnTo>
                    <a:pt x="606582" y="751438"/>
                  </a:lnTo>
                  <a:lnTo>
                    <a:pt x="525101" y="488887"/>
                  </a:lnTo>
                  <a:lnTo>
                    <a:pt x="488887" y="298765"/>
                  </a:lnTo>
                  <a:lnTo>
                    <a:pt x="479834" y="172016"/>
                  </a:lnTo>
                  <a:lnTo>
                    <a:pt x="470780" y="18107"/>
                  </a:lnTo>
                  <a:lnTo>
                    <a:pt x="479834" y="0"/>
                  </a:lnTo>
                  <a:lnTo>
                    <a:pt x="0" y="36214"/>
                  </a:lnTo>
                  <a:lnTo>
                    <a:pt x="27160" y="81482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28184" y="332656"/>
              <a:ext cx="2370213" cy="5688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OVERALL – CENTRAL AREA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88024" y="1169368"/>
            <a:ext cx="3960440" cy="4851920"/>
            <a:chOff x="4788024" y="1169368"/>
            <a:chExt cx="3960440" cy="4851920"/>
          </a:xfrm>
        </p:grpSpPr>
        <p:grpSp>
          <p:nvGrpSpPr>
            <p:cNvPr id="21" name="Group 20"/>
            <p:cNvGrpSpPr/>
            <p:nvPr/>
          </p:nvGrpSpPr>
          <p:grpSpPr>
            <a:xfrm>
              <a:off x="4788024" y="1169368"/>
              <a:ext cx="3960440" cy="4851920"/>
              <a:chOff x="4788024" y="1169368"/>
              <a:chExt cx="3960440" cy="485192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788024" y="1169368"/>
                <a:ext cx="3960440" cy="4851920"/>
                <a:chOff x="1558742" y="260648"/>
                <a:chExt cx="4813458" cy="5688632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2275" t="12201" r="28244" b="4851"/>
                <a:stretch>
                  <a:fillRect/>
                </a:stretch>
              </p:blipFill>
              <p:spPr bwMode="auto">
                <a:xfrm>
                  <a:off x="1558742" y="260648"/>
                  <a:ext cx="4813458" cy="56886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Freeform 13"/>
                <p:cNvSpPr/>
                <p:nvPr/>
              </p:nvSpPr>
              <p:spPr>
                <a:xfrm>
                  <a:off x="3858491" y="1052945"/>
                  <a:ext cx="581891" cy="1752600"/>
                </a:xfrm>
                <a:custGeom>
                  <a:avLst/>
                  <a:gdLst>
                    <a:gd name="connsiteX0" fmla="*/ 221673 w 581891"/>
                    <a:gd name="connsiteY0" fmla="*/ 0 h 1752600"/>
                    <a:gd name="connsiteX1" fmla="*/ 0 w 581891"/>
                    <a:gd name="connsiteY1" fmla="*/ 48491 h 1752600"/>
                    <a:gd name="connsiteX2" fmla="*/ 180109 w 581891"/>
                    <a:gd name="connsiteY2" fmla="*/ 1711037 h 1752600"/>
                    <a:gd name="connsiteX3" fmla="*/ 367145 w 581891"/>
                    <a:gd name="connsiteY3" fmla="*/ 1711037 h 1752600"/>
                    <a:gd name="connsiteX4" fmla="*/ 422564 w 581891"/>
                    <a:gd name="connsiteY4" fmla="*/ 1752600 h 1752600"/>
                    <a:gd name="connsiteX5" fmla="*/ 568036 w 581891"/>
                    <a:gd name="connsiteY5" fmla="*/ 1627910 h 1752600"/>
                    <a:gd name="connsiteX6" fmla="*/ 581891 w 581891"/>
                    <a:gd name="connsiteY6" fmla="*/ 1551710 h 1752600"/>
                    <a:gd name="connsiteX7" fmla="*/ 505691 w 581891"/>
                    <a:gd name="connsiteY7" fmla="*/ 1406237 h 1752600"/>
                    <a:gd name="connsiteX8" fmla="*/ 484909 w 581891"/>
                    <a:gd name="connsiteY8" fmla="*/ 1191491 h 1752600"/>
                    <a:gd name="connsiteX9" fmla="*/ 471054 w 581891"/>
                    <a:gd name="connsiteY9" fmla="*/ 1052946 h 1752600"/>
                    <a:gd name="connsiteX10" fmla="*/ 464127 w 581891"/>
                    <a:gd name="connsiteY10" fmla="*/ 907473 h 1752600"/>
                    <a:gd name="connsiteX11" fmla="*/ 436418 w 581891"/>
                    <a:gd name="connsiteY11" fmla="*/ 713510 h 1752600"/>
                    <a:gd name="connsiteX12" fmla="*/ 387927 w 581891"/>
                    <a:gd name="connsiteY12" fmla="*/ 533400 h 1752600"/>
                    <a:gd name="connsiteX13" fmla="*/ 304800 w 581891"/>
                    <a:gd name="connsiteY13" fmla="*/ 297873 h 1752600"/>
                    <a:gd name="connsiteX14" fmla="*/ 263236 w 581891"/>
                    <a:gd name="connsiteY14" fmla="*/ 152400 h 1752600"/>
                    <a:gd name="connsiteX15" fmla="*/ 221673 w 581891"/>
                    <a:gd name="connsiteY15" fmla="*/ 0 h 1752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1891" h="1752600">
                      <a:moveTo>
                        <a:pt x="221673" y="0"/>
                      </a:moveTo>
                      <a:lnTo>
                        <a:pt x="0" y="48491"/>
                      </a:lnTo>
                      <a:lnTo>
                        <a:pt x="180109" y="1711037"/>
                      </a:lnTo>
                      <a:lnTo>
                        <a:pt x="367145" y="1711037"/>
                      </a:lnTo>
                      <a:lnTo>
                        <a:pt x="422564" y="1752600"/>
                      </a:lnTo>
                      <a:lnTo>
                        <a:pt x="568036" y="1627910"/>
                      </a:lnTo>
                      <a:lnTo>
                        <a:pt x="581891" y="1551710"/>
                      </a:lnTo>
                      <a:lnTo>
                        <a:pt x="505691" y="1406237"/>
                      </a:lnTo>
                      <a:lnTo>
                        <a:pt x="484909" y="1191491"/>
                      </a:lnTo>
                      <a:lnTo>
                        <a:pt x="471054" y="1052946"/>
                      </a:lnTo>
                      <a:lnTo>
                        <a:pt x="464127" y="907473"/>
                      </a:lnTo>
                      <a:lnTo>
                        <a:pt x="436418" y="713510"/>
                      </a:lnTo>
                      <a:lnTo>
                        <a:pt x="387927" y="533400"/>
                      </a:lnTo>
                      <a:lnTo>
                        <a:pt x="304800" y="297873"/>
                      </a:lnTo>
                      <a:lnTo>
                        <a:pt x="263236" y="152400"/>
                      </a:lnTo>
                      <a:lnTo>
                        <a:pt x="221673" y="0"/>
                      </a:lnTo>
                      <a:close/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3352800" y="3394364"/>
                  <a:ext cx="519545" cy="748145"/>
                </a:xfrm>
                <a:custGeom>
                  <a:avLst/>
                  <a:gdLst>
                    <a:gd name="connsiteX0" fmla="*/ 0 w 519545"/>
                    <a:gd name="connsiteY0" fmla="*/ 110836 h 748145"/>
                    <a:gd name="connsiteX1" fmla="*/ 34636 w 519545"/>
                    <a:gd name="connsiteY1" fmla="*/ 263236 h 748145"/>
                    <a:gd name="connsiteX2" fmla="*/ 83127 w 519545"/>
                    <a:gd name="connsiteY2" fmla="*/ 360218 h 748145"/>
                    <a:gd name="connsiteX3" fmla="*/ 180109 w 519545"/>
                    <a:gd name="connsiteY3" fmla="*/ 581891 h 748145"/>
                    <a:gd name="connsiteX4" fmla="*/ 304800 w 519545"/>
                    <a:gd name="connsiteY4" fmla="*/ 748145 h 748145"/>
                    <a:gd name="connsiteX5" fmla="*/ 387927 w 519545"/>
                    <a:gd name="connsiteY5" fmla="*/ 491836 h 748145"/>
                    <a:gd name="connsiteX6" fmla="*/ 464127 w 519545"/>
                    <a:gd name="connsiteY6" fmla="*/ 332509 h 748145"/>
                    <a:gd name="connsiteX7" fmla="*/ 505691 w 519545"/>
                    <a:gd name="connsiteY7" fmla="*/ 228600 h 748145"/>
                    <a:gd name="connsiteX8" fmla="*/ 519545 w 519545"/>
                    <a:gd name="connsiteY8" fmla="*/ 103909 h 748145"/>
                    <a:gd name="connsiteX9" fmla="*/ 512618 w 519545"/>
                    <a:gd name="connsiteY9" fmla="*/ 27709 h 748145"/>
                    <a:gd name="connsiteX10" fmla="*/ 498764 w 519545"/>
                    <a:gd name="connsiteY10" fmla="*/ 0 h 748145"/>
                    <a:gd name="connsiteX11" fmla="*/ 422564 w 519545"/>
                    <a:gd name="connsiteY11" fmla="*/ 48491 h 748145"/>
                    <a:gd name="connsiteX12" fmla="*/ 353291 w 519545"/>
                    <a:gd name="connsiteY12" fmla="*/ 83127 h 748145"/>
                    <a:gd name="connsiteX13" fmla="*/ 277091 w 519545"/>
                    <a:gd name="connsiteY13" fmla="*/ 103909 h 748145"/>
                    <a:gd name="connsiteX14" fmla="*/ 200891 w 519545"/>
                    <a:gd name="connsiteY14" fmla="*/ 110836 h 748145"/>
                    <a:gd name="connsiteX15" fmla="*/ 159327 w 519545"/>
                    <a:gd name="connsiteY15" fmla="*/ 117763 h 748145"/>
                    <a:gd name="connsiteX16" fmla="*/ 124691 w 519545"/>
                    <a:gd name="connsiteY16" fmla="*/ 117763 h 748145"/>
                    <a:gd name="connsiteX17" fmla="*/ 0 w 519545"/>
                    <a:gd name="connsiteY17" fmla="*/ 110836 h 74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19545" h="748145">
                      <a:moveTo>
                        <a:pt x="0" y="110836"/>
                      </a:moveTo>
                      <a:lnTo>
                        <a:pt x="34636" y="263236"/>
                      </a:lnTo>
                      <a:lnTo>
                        <a:pt x="83127" y="360218"/>
                      </a:lnTo>
                      <a:lnTo>
                        <a:pt x="180109" y="581891"/>
                      </a:lnTo>
                      <a:lnTo>
                        <a:pt x="304800" y="748145"/>
                      </a:lnTo>
                      <a:lnTo>
                        <a:pt x="387927" y="491836"/>
                      </a:lnTo>
                      <a:lnTo>
                        <a:pt x="464127" y="332509"/>
                      </a:lnTo>
                      <a:lnTo>
                        <a:pt x="505691" y="228600"/>
                      </a:lnTo>
                      <a:lnTo>
                        <a:pt x="519545" y="103909"/>
                      </a:lnTo>
                      <a:lnTo>
                        <a:pt x="512618" y="27709"/>
                      </a:lnTo>
                      <a:lnTo>
                        <a:pt x="498764" y="0"/>
                      </a:lnTo>
                      <a:lnTo>
                        <a:pt x="422564" y="48491"/>
                      </a:lnTo>
                      <a:lnTo>
                        <a:pt x="353291" y="83127"/>
                      </a:lnTo>
                      <a:lnTo>
                        <a:pt x="277091" y="103909"/>
                      </a:lnTo>
                      <a:lnTo>
                        <a:pt x="200891" y="110836"/>
                      </a:lnTo>
                      <a:lnTo>
                        <a:pt x="159327" y="117763"/>
                      </a:lnTo>
                      <a:lnTo>
                        <a:pt x="124691" y="117763"/>
                      </a:lnTo>
                      <a:lnTo>
                        <a:pt x="0" y="110836"/>
                      </a:lnTo>
                      <a:close/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3650673" y="3297382"/>
                  <a:ext cx="630382" cy="976745"/>
                </a:xfrm>
                <a:custGeom>
                  <a:avLst/>
                  <a:gdLst>
                    <a:gd name="connsiteX0" fmla="*/ 0 w 630382"/>
                    <a:gd name="connsiteY0" fmla="*/ 976745 h 976745"/>
                    <a:gd name="connsiteX1" fmla="*/ 630382 w 630382"/>
                    <a:gd name="connsiteY1" fmla="*/ 616527 h 976745"/>
                    <a:gd name="connsiteX2" fmla="*/ 381000 w 630382"/>
                    <a:gd name="connsiteY2" fmla="*/ 0 h 976745"/>
                    <a:gd name="connsiteX3" fmla="*/ 332509 w 630382"/>
                    <a:gd name="connsiteY3" fmla="*/ 96982 h 976745"/>
                    <a:gd name="connsiteX4" fmla="*/ 304800 w 630382"/>
                    <a:gd name="connsiteY4" fmla="*/ 173182 h 976745"/>
                    <a:gd name="connsiteX5" fmla="*/ 290945 w 630382"/>
                    <a:gd name="connsiteY5" fmla="*/ 235527 h 976745"/>
                    <a:gd name="connsiteX6" fmla="*/ 277091 w 630382"/>
                    <a:gd name="connsiteY6" fmla="*/ 318654 h 976745"/>
                    <a:gd name="connsiteX7" fmla="*/ 249382 w 630382"/>
                    <a:gd name="connsiteY7" fmla="*/ 429491 h 976745"/>
                    <a:gd name="connsiteX8" fmla="*/ 214745 w 630382"/>
                    <a:gd name="connsiteY8" fmla="*/ 505691 h 976745"/>
                    <a:gd name="connsiteX9" fmla="*/ 173182 w 630382"/>
                    <a:gd name="connsiteY9" fmla="*/ 595745 h 976745"/>
                    <a:gd name="connsiteX10" fmla="*/ 124691 w 630382"/>
                    <a:gd name="connsiteY10" fmla="*/ 692727 h 976745"/>
                    <a:gd name="connsiteX11" fmla="*/ 90054 w 630382"/>
                    <a:gd name="connsiteY11" fmla="*/ 768927 h 976745"/>
                    <a:gd name="connsiteX12" fmla="*/ 55418 w 630382"/>
                    <a:gd name="connsiteY12" fmla="*/ 817418 h 976745"/>
                    <a:gd name="connsiteX13" fmla="*/ 0 w 630382"/>
                    <a:gd name="connsiteY13" fmla="*/ 976745 h 976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30382" h="976745">
                      <a:moveTo>
                        <a:pt x="0" y="976745"/>
                      </a:moveTo>
                      <a:lnTo>
                        <a:pt x="630382" y="616527"/>
                      </a:lnTo>
                      <a:lnTo>
                        <a:pt x="381000" y="0"/>
                      </a:lnTo>
                      <a:lnTo>
                        <a:pt x="332509" y="96982"/>
                      </a:lnTo>
                      <a:lnTo>
                        <a:pt x="304800" y="173182"/>
                      </a:lnTo>
                      <a:lnTo>
                        <a:pt x="290945" y="235527"/>
                      </a:lnTo>
                      <a:lnTo>
                        <a:pt x="277091" y="318654"/>
                      </a:lnTo>
                      <a:lnTo>
                        <a:pt x="249382" y="429491"/>
                      </a:lnTo>
                      <a:lnTo>
                        <a:pt x="214745" y="505691"/>
                      </a:lnTo>
                      <a:lnTo>
                        <a:pt x="173182" y="595745"/>
                      </a:lnTo>
                      <a:lnTo>
                        <a:pt x="124691" y="692727"/>
                      </a:lnTo>
                      <a:lnTo>
                        <a:pt x="90054" y="768927"/>
                      </a:lnTo>
                      <a:lnTo>
                        <a:pt x="55418" y="817418"/>
                      </a:lnTo>
                      <a:lnTo>
                        <a:pt x="0" y="976745"/>
                      </a:lnTo>
                      <a:close/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2743200" y="2736273"/>
                  <a:ext cx="1177636" cy="720436"/>
                </a:xfrm>
                <a:custGeom>
                  <a:avLst/>
                  <a:gdLst>
                    <a:gd name="connsiteX0" fmla="*/ 90055 w 1177636"/>
                    <a:gd name="connsiteY0" fmla="*/ 720436 h 720436"/>
                    <a:gd name="connsiteX1" fmla="*/ 0 w 1177636"/>
                    <a:gd name="connsiteY1" fmla="*/ 471054 h 720436"/>
                    <a:gd name="connsiteX2" fmla="*/ 103909 w 1177636"/>
                    <a:gd name="connsiteY2" fmla="*/ 464127 h 720436"/>
                    <a:gd name="connsiteX3" fmla="*/ 491836 w 1177636"/>
                    <a:gd name="connsiteY3" fmla="*/ 228600 h 720436"/>
                    <a:gd name="connsiteX4" fmla="*/ 588818 w 1177636"/>
                    <a:gd name="connsiteY4" fmla="*/ 235527 h 720436"/>
                    <a:gd name="connsiteX5" fmla="*/ 665018 w 1177636"/>
                    <a:gd name="connsiteY5" fmla="*/ 249382 h 720436"/>
                    <a:gd name="connsiteX6" fmla="*/ 706582 w 1177636"/>
                    <a:gd name="connsiteY6" fmla="*/ 228600 h 720436"/>
                    <a:gd name="connsiteX7" fmla="*/ 748145 w 1177636"/>
                    <a:gd name="connsiteY7" fmla="*/ 214745 h 720436"/>
                    <a:gd name="connsiteX8" fmla="*/ 775855 w 1177636"/>
                    <a:gd name="connsiteY8" fmla="*/ 207818 h 720436"/>
                    <a:gd name="connsiteX9" fmla="*/ 803564 w 1177636"/>
                    <a:gd name="connsiteY9" fmla="*/ 193963 h 720436"/>
                    <a:gd name="connsiteX10" fmla="*/ 796636 w 1177636"/>
                    <a:gd name="connsiteY10" fmla="*/ 145472 h 720436"/>
                    <a:gd name="connsiteX11" fmla="*/ 921327 w 1177636"/>
                    <a:gd name="connsiteY11" fmla="*/ 0 h 720436"/>
                    <a:gd name="connsiteX12" fmla="*/ 1052945 w 1177636"/>
                    <a:gd name="connsiteY12" fmla="*/ 27709 h 720436"/>
                    <a:gd name="connsiteX13" fmla="*/ 1046018 w 1177636"/>
                    <a:gd name="connsiteY13" fmla="*/ 263236 h 720436"/>
                    <a:gd name="connsiteX14" fmla="*/ 1149927 w 1177636"/>
                    <a:gd name="connsiteY14" fmla="*/ 360218 h 720436"/>
                    <a:gd name="connsiteX15" fmla="*/ 1115291 w 1177636"/>
                    <a:gd name="connsiteY15" fmla="*/ 367145 h 720436"/>
                    <a:gd name="connsiteX16" fmla="*/ 1177636 w 1177636"/>
                    <a:gd name="connsiteY16" fmla="*/ 498763 h 720436"/>
                    <a:gd name="connsiteX17" fmla="*/ 1129145 w 1177636"/>
                    <a:gd name="connsiteY17" fmla="*/ 574963 h 720436"/>
                    <a:gd name="connsiteX18" fmla="*/ 1032164 w 1177636"/>
                    <a:gd name="connsiteY18" fmla="*/ 630382 h 720436"/>
                    <a:gd name="connsiteX19" fmla="*/ 928255 w 1177636"/>
                    <a:gd name="connsiteY19" fmla="*/ 665018 h 720436"/>
                    <a:gd name="connsiteX20" fmla="*/ 796636 w 1177636"/>
                    <a:gd name="connsiteY20" fmla="*/ 692727 h 720436"/>
                    <a:gd name="connsiteX21" fmla="*/ 623455 w 1177636"/>
                    <a:gd name="connsiteY21" fmla="*/ 706582 h 720436"/>
                    <a:gd name="connsiteX22" fmla="*/ 464127 w 1177636"/>
                    <a:gd name="connsiteY22" fmla="*/ 699654 h 720436"/>
                    <a:gd name="connsiteX23" fmla="*/ 311727 w 1177636"/>
                    <a:gd name="connsiteY23" fmla="*/ 706582 h 720436"/>
                    <a:gd name="connsiteX24" fmla="*/ 187036 w 1177636"/>
                    <a:gd name="connsiteY24" fmla="*/ 713509 h 720436"/>
                    <a:gd name="connsiteX25" fmla="*/ 90055 w 1177636"/>
                    <a:gd name="connsiteY25" fmla="*/ 720436 h 72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77636" h="720436">
                      <a:moveTo>
                        <a:pt x="90055" y="720436"/>
                      </a:moveTo>
                      <a:lnTo>
                        <a:pt x="0" y="471054"/>
                      </a:lnTo>
                      <a:lnTo>
                        <a:pt x="103909" y="464127"/>
                      </a:lnTo>
                      <a:lnTo>
                        <a:pt x="491836" y="228600"/>
                      </a:lnTo>
                      <a:lnTo>
                        <a:pt x="588818" y="235527"/>
                      </a:lnTo>
                      <a:lnTo>
                        <a:pt x="665018" y="249382"/>
                      </a:lnTo>
                      <a:lnTo>
                        <a:pt x="706582" y="228600"/>
                      </a:lnTo>
                      <a:lnTo>
                        <a:pt x="748145" y="214745"/>
                      </a:lnTo>
                      <a:lnTo>
                        <a:pt x="775855" y="207818"/>
                      </a:lnTo>
                      <a:lnTo>
                        <a:pt x="803564" y="193963"/>
                      </a:lnTo>
                      <a:lnTo>
                        <a:pt x="796636" y="145472"/>
                      </a:lnTo>
                      <a:lnTo>
                        <a:pt x="921327" y="0"/>
                      </a:lnTo>
                      <a:lnTo>
                        <a:pt x="1052945" y="27709"/>
                      </a:lnTo>
                      <a:lnTo>
                        <a:pt x="1046018" y="263236"/>
                      </a:lnTo>
                      <a:lnTo>
                        <a:pt x="1149927" y="360218"/>
                      </a:lnTo>
                      <a:lnTo>
                        <a:pt x="1115291" y="367145"/>
                      </a:lnTo>
                      <a:lnTo>
                        <a:pt x="1177636" y="498763"/>
                      </a:lnTo>
                      <a:lnTo>
                        <a:pt x="1129145" y="574963"/>
                      </a:lnTo>
                      <a:lnTo>
                        <a:pt x="1032164" y="630382"/>
                      </a:lnTo>
                      <a:lnTo>
                        <a:pt x="928255" y="665018"/>
                      </a:lnTo>
                      <a:lnTo>
                        <a:pt x="796636" y="692727"/>
                      </a:lnTo>
                      <a:lnTo>
                        <a:pt x="623455" y="706582"/>
                      </a:lnTo>
                      <a:lnTo>
                        <a:pt x="464127" y="699654"/>
                      </a:lnTo>
                      <a:lnTo>
                        <a:pt x="311727" y="706582"/>
                      </a:lnTo>
                      <a:lnTo>
                        <a:pt x="187036" y="713509"/>
                      </a:lnTo>
                      <a:lnTo>
                        <a:pt x="90055" y="720436"/>
                      </a:lnTo>
                      <a:close/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8" name="Picture 17" descr="Indicative Site Layout Cut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283968" y="2852936"/>
                  <a:ext cx="1008112" cy="735551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9" name="Freeform 18"/>
                <p:cNvSpPr/>
                <p:nvPr/>
              </p:nvSpPr>
              <p:spPr>
                <a:xfrm>
                  <a:off x="4038600" y="3054927"/>
                  <a:ext cx="408709" cy="464128"/>
                </a:xfrm>
                <a:custGeom>
                  <a:avLst/>
                  <a:gdLst>
                    <a:gd name="connsiteX0" fmla="*/ 0 w 408709"/>
                    <a:gd name="connsiteY0" fmla="*/ 214746 h 464128"/>
                    <a:gd name="connsiteX1" fmla="*/ 110836 w 408709"/>
                    <a:gd name="connsiteY1" fmla="*/ 464128 h 464128"/>
                    <a:gd name="connsiteX2" fmla="*/ 408709 w 408709"/>
                    <a:gd name="connsiteY2" fmla="*/ 360218 h 464128"/>
                    <a:gd name="connsiteX3" fmla="*/ 277091 w 408709"/>
                    <a:gd name="connsiteY3" fmla="*/ 0 h 464128"/>
                    <a:gd name="connsiteX4" fmla="*/ 0 w 408709"/>
                    <a:gd name="connsiteY4" fmla="*/ 214746 h 46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8709" h="464128">
                      <a:moveTo>
                        <a:pt x="0" y="214746"/>
                      </a:moveTo>
                      <a:lnTo>
                        <a:pt x="110836" y="464128"/>
                      </a:lnTo>
                      <a:lnTo>
                        <a:pt x="408709" y="360218"/>
                      </a:lnTo>
                      <a:lnTo>
                        <a:pt x="277091" y="0"/>
                      </a:lnTo>
                      <a:lnTo>
                        <a:pt x="0" y="214746"/>
                      </a:lnTo>
                      <a:close/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0" name="Oval 19"/>
              <p:cNvSpPr/>
              <p:nvPr/>
            </p:nvSpPr>
            <p:spPr>
              <a:xfrm>
                <a:off x="5076056" y="1700808"/>
                <a:ext cx="2952328" cy="3096344"/>
              </a:xfrm>
              <a:prstGeom prst="ellipse">
                <a:avLst/>
              </a:prstGeom>
              <a:solidFill>
                <a:srgbClr val="FFFF00">
                  <a:alpha val="20000"/>
                </a:srgbClr>
              </a:solidFill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588224" y="5013176"/>
              <a:ext cx="194421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>
                      <a:lumMod val="50000"/>
                    </a:schemeClr>
                  </a:solidFill>
                </a:rPr>
                <a:t>700 m diameter</a:t>
              </a:r>
              <a:endParaRPr lang="en-GB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9552" y="1268760"/>
            <a:ext cx="3901359" cy="5328592"/>
            <a:chOff x="323528" y="1124744"/>
            <a:chExt cx="3901359" cy="5328592"/>
          </a:xfrm>
        </p:grpSpPr>
        <p:pic>
          <p:nvPicPr>
            <p:cNvPr id="24" name="Picture 23" descr="Policy Map 2D - Site Allocations.jpg"/>
            <p:cNvPicPr>
              <a:picLocks noChangeAspect="1"/>
            </p:cNvPicPr>
            <p:nvPr/>
          </p:nvPicPr>
          <p:blipFill>
            <a:blip r:embed="rId4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115616" y="2780928"/>
              <a:ext cx="1152128" cy="1440160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576" y="404664"/>
            <a:ext cx="7704856" cy="707886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NEIGHBOURHOOD PLAN UPDATE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icture 3" descr="Agenda.jpeg"/>
          <p:cNvPicPr>
            <a:picLocks noChangeAspect="1"/>
          </p:cNvPicPr>
          <p:nvPr/>
        </p:nvPicPr>
        <p:blipFill>
          <a:blip r:embed="rId2" cstate="print"/>
          <a:srcRect b="6715"/>
          <a:stretch>
            <a:fillRect/>
          </a:stretch>
        </p:blipFill>
        <p:spPr>
          <a:xfrm>
            <a:off x="323528" y="1412776"/>
            <a:ext cx="3826964" cy="3024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1772816"/>
            <a:ext cx="4320480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8000"/>
                </a:solidFill>
              </a:rPr>
              <a:t>George Freeman MP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Work since August presentation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SITE ALLOCATIONS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Village character assessment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Key views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Village design guide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Next steps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Your requests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Q&amp;A</a:t>
            </a:r>
          </a:p>
        </p:txBody>
      </p:sp>
      <p:pic>
        <p:nvPicPr>
          <p:cNvPr id="7" name="Picture 6" descr="Presenter and Audience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7704856" cy="5148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CENTRAL AREA - POTENTIAL HOUSES 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95936" y="1196752"/>
            <a:ext cx="5004048" cy="4930459"/>
            <a:chOff x="3995936" y="1268760"/>
            <a:chExt cx="5004048" cy="4930459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5936" y="1268760"/>
              <a:ext cx="5004048" cy="49304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932040" y="3573016"/>
              <a:ext cx="30171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 smtClean="0">
                  <a:solidFill>
                    <a:srgbClr val="008000"/>
                  </a:solidFill>
                </a:rPr>
                <a:t>109-131</a:t>
              </a:r>
              <a:endParaRPr lang="en-GB" sz="6000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1" name="Picture 10" descr="Site Allocations - Hills Road South &amp; Pound Hill Area.jpg"/>
          <p:cNvPicPr>
            <a:picLocks noChangeAspect="1"/>
          </p:cNvPicPr>
          <p:nvPr/>
        </p:nvPicPr>
        <p:blipFill>
          <a:blip r:embed="rId3" cstate="print"/>
          <a:srcRect r="12178"/>
          <a:stretch>
            <a:fillRect/>
          </a:stretch>
        </p:blipFill>
        <p:spPr>
          <a:xfrm>
            <a:off x="179512" y="1268760"/>
            <a:ext cx="3744416" cy="4902304"/>
          </a:xfrm>
          <a:prstGeom prst="rect">
            <a:avLst/>
          </a:prstGeom>
        </p:spPr>
      </p:pic>
      <p:pic>
        <p:nvPicPr>
          <p:cNvPr id="12" name="Picture 11" descr="Housing Grow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022080" cy="507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CENTRAL AREA – THREATS &amp; OPPORTUNITIES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Dream vs Nightma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88840"/>
            <a:ext cx="6455890" cy="4320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1772816"/>
            <a:ext cx="41764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INCREASED TRAFFIC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3068960"/>
            <a:ext cx="4176464" cy="129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PRESSURE ON SERVICES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420887"/>
            <a:ext cx="4176464" cy="68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ACCESS PROBLEMS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5013175"/>
            <a:ext cx="4176464" cy="129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YEARS OF DISRUPTION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365104"/>
            <a:ext cx="4176464" cy="6815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GB" sz="3200" b="1" dirty="0" smtClean="0">
                <a:solidFill>
                  <a:srgbClr val="FF0000"/>
                </a:solidFill>
              </a:rPr>
              <a:t>LANDSCAPE CHANGED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1772816"/>
            <a:ext cx="4392488" cy="646331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CENTRAL!</a:t>
            </a:r>
            <a:endParaRPr lang="en-GB" sz="3600" b="1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3068960"/>
            <a:ext cx="4392488" cy="646331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HOMES AFFORDABLE</a:t>
            </a:r>
            <a:endParaRPr lang="en-GB" sz="3600" b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3717032"/>
            <a:ext cx="4392488" cy="646331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NEW AMENITIES</a:t>
            </a:r>
            <a:endParaRPr lang="en-GB" sz="36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0" y="4365104"/>
            <a:ext cx="4392488" cy="646331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GOOD LANDSCAPING</a:t>
            </a:r>
            <a:endParaRPr lang="en-GB" sz="36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5661248"/>
            <a:ext cx="4392488" cy="646331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VILLAGE THRIVES</a:t>
            </a:r>
            <a:endParaRPr lang="en-GB" sz="3600" b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5013176"/>
            <a:ext cx="4392488" cy="646331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INFLUX OF YOUNG</a:t>
            </a:r>
            <a:endParaRPr lang="en-GB" sz="3600" b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2420888"/>
            <a:ext cx="4392488" cy="646331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NEW VILLAGE HUB</a:t>
            </a:r>
            <a:endParaRPr lang="en-GB" sz="3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17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STNP9: OVINGTON ROAD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203848" y="4365104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2, 3 &amp; 4 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0.445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196752"/>
            <a:ext cx="3960440" cy="2970330"/>
          </a:xfrm>
          <a:prstGeom prst="rect">
            <a:avLst/>
          </a:prstGeom>
        </p:spPr>
      </p:pic>
      <p:pic>
        <p:nvPicPr>
          <p:cNvPr id="24" name="Picture 23" descr="STNP2 Site Plan Oct2017.jpg"/>
          <p:cNvPicPr>
            <a:picLocks noChangeAspect="1"/>
          </p:cNvPicPr>
          <p:nvPr/>
        </p:nvPicPr>
        <p:blipFill>
          <a:blip r:embed="rId7" cstate="print"/>
          <a:srcRect t="4851" b="9051"/>
          <a:stretch>
            <a:fillRect/>
          </a:stretch>
        </p:blipFill>
        <p:spPr>
          <a:xfrm>
            <a:off x="4499992" y="1124744"/>
            <a:ext cx="4140707" cy="504056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23528" y="1052736"/>
            <a:ext cx="8424936" cy="5661248"/>
            <a:chOff x="179512" y="764704"/>
            <a:chExt cx="8424936" cy="566124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23325" t="32505" r="28244" b="4601"/>
            <a:stretch>
              <a:fillRect/>
            </a:stretch>
          </p:blipFill>
          <p:spPr bwMode="auto">
            <a:xfrm>
              <a:off x="179512" y="764704"/>
              <a:ext cx="8424936" cy="566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 descr="STNP2 Site Plan Oct2017 cut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333982">
              <a:off x="4428000" y="783272"/>
              <a:ext cx="2736000" cy="3868330"/>
            </a:xfrm>
            <a:prstGeom prst="rect">
              <a:avLst/>
            </a:prstGeom>
          </p:spPr>
        </p:pic>
        <p:sp>
          <p:nvSpPr>
            <p:cNvPr id="28" name="Freeform 27"/>
            <p:cNvSpPr/>
            <p:nvPr/>
          </p:nvSpPr>
          <p:spPr>
            <a:xfrm>
              <a:off x="4716855" y="1179272"/>
              <a:ext cx="2073244" cy="2453489"/>
            </a:xfrm>
            <a:custGeom>
              <a:avLst/>
              <a:gdLst>
                <a:gd name="connsiteX0" fmla="*/ 552262 w 2073244"/>
                <a:gd name="connsiteY0" fmla="*/ 2453489 h 2453489"/>
                <a:gd name="connsiteX1" fmla="*/ 0 w 2073244"/>
                <a:gd name="connsiteY1" fmla="*/ 679010 h 2453489"/>
                <a:gd name="connsiteX2" fmla="*/ 244444 w 2073244"/>
                <a:gd name="connsiteY2" fmla="*/ 606583 h 2453489"/>
                <a:gd name="connsiteX3" fmla="*/ 461727 w 2073244"/>
                <a:gd name="connsiteY3" fmla="*/ 543208 h 2453489"/>
                <a:gd name="connsiteX4" fmla="*/ 606583 w 2073244"/>
                <a:gd name="connsiteY4" fmla="*/ 534155 h 2453489"/>
                <a:gd name="connsiteX5" fmla="*/ 733331 w 2073244"/>
                <a:gd name="connsiteY5" fmla="*/ 497941 h 2453489"/>
                <a:gd name="connsiteX6" fmla="*/ 823866 w 2073244"/>
                <a:gd name="connsiteY6" fmla="*/ 452674 h 2453489"/>
                <a:gd name="connsiteX7" fmla="*/ 977775 w 2073244"/>
                <a:gd name="connsiteY7" fmla="*/ 362139 h 2453489"/>
                <a:gd name="connsiteX8" fmla="*/ 1086416 w 2073244"/>
                <a:gd name="connsiteY8" fmla="*/ 235390 h 2453489"/>
                <a:gd name="connsiteX9" fmla="*/ 1258432 w 2073244"/>
                <a:gd name="connsiteY9" fmla="*/ 135802 h 2453489"/>
                <a:gd name="connsiteX10" fmla="*/ 1403288 w 2073244"/>
                <a:gd name="connsiteY10" fmla="*/ 0 h 2453489"/>
                <a:gd name="connsiteX11" fmla="*/ 1520983 w 2073244"/>
                <a:gd name="connsiteY11" fmla="*/ 135802 h 2453489"/>
                <a:gd name="connsiteX12" fmla="*/ 2073244 w 2073244"/>
                <a:gd name="connsiteY12" fmla="*/ 2136618 h 2453489"/>
                <a:gd name="connsiteX13" fmla="*/ 552262 w 2073244"/>
                <a:gd name="connsiteY13" fmla="*/ 2453489 h 245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73244" h="2453489">
                  <a:moveTo>
                    <a:pt x="552262" y="2453489"/>
                  </a:moveTo>
                  <a:lnTo>
                    <a:pt x="0" y="679010"/>
                  </a:lnTo>
                  <a:lnTo>
                    <a:pt x="244444" y="606583"/>
                  </a:lnTo>
                  <a:lnTo>
                    <a:pt x="461727" y="543208"/>
                  </a:lnTo>
                  <a:lnTo>
                    <a:pt x="606583" y="534155"/>
                  </a:lnTo>
                  <a:lnTo>
                    <a:pt x="733331" y="497941"/>
                  </a:lnTo>
                  <a:lnTo>
                    <a:pt x="823866" y="452674"/>
                  </a:lnTo>
                  <a:lnTo>
                    <a:pt x="977775" y="362139"/>
                  </a:lnTo>
                  <a:lnTo>
                    <a:pt x="1086416" y="235390"/>
                  </a:lnTo>
                  <a:lnTo>
                    <a:pt x="1258432" y="135802"/>
                  </a:lnTo>
                  <a:lnTo>
                    <a:pt x="1403288" y="0"/>
                  </a:lnTo>
                  <a:lnTo>
                    <a:pt x="1520983" y="135802"/>
                  </a:lnTo>
                  <a:lnTo>
                    <a:pt x="2073244" y="2136618"/>
                  </a:lnTo>
                  <a:lnTo>
                    <a:pt x="552262" y="2453489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STNP10: BEHIND 129/131 HILLS ROAD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123728" y="1124744"/>
              <a:ext cx="504056" cy="576064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20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2 &amp; 3 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1.6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Picture 34" descr="DSC_0021.JPG"/>
          <p:cNvPicPr>
            <a:picLocks noChangeAspect="1"/>
          </p:cNvPicPr>
          <p:nvPr/>
        </p:nvPicPr>
        <p:blipFill>
          <a:blip r:embed="rId6" cstate="print"/>
          <a:srcRect r="8224"/>
          <a:stretch>
            <a:fillRect/>
          </a:stretch>
        </p:blipFill>
        <p:spPr>
          <a:xfrm>
            <a:off x="4211959" y="1196752"/>
            <a:ext cx="4699469" cy="288032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23528" y="1052736"/>
            <a:ext cx="8640960" cy="5373216"/>
            <a:chOff x="-123950" y="836712"/>
            <a:chExt cx="8872414" cy="5688632"/>
          </a:xfrm>
        </p:grpSpPr>
        <p:grpSp>
          <p:nvGrpSpPr>
            <p:cNvPr id="31" name="Group 5"/>
            <p:cNvGrpSpPr/>
            <p:nvPr/>
          </p:nvGrpSpPr>
          <p:grpSpPr>
            <a:xfrm>
              <a:off x="3635896" y="836712"/>
              <a:ext cx="5112568" cy="5688632"/>
              <a:chOff x="395536" y="332656"/>
              <a:chExt cx="5112568" cy="5688632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231" t="12201" r="28835" b="4851"/>
              <a:stretch>
                <a:fillRect/>
              </a:stretch>
            </p:blipFill>
            <p:spPr bwMode="auto">
              <a:xfrm>
                <a:off x="395536" y="332656"/>
                <a:ext cx="5112568" cy="5688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Freeform 33"/>
              <p:cNvSpPr/>
              <p:nvPr/>
            </p:nvSpPr>
            <p:spPr>
              <a:xfrm>
                <a:off x="787651" y="416459"/>
                <a:ext cx="2652666" cy="4445252"/>
              </a:xfrm>
              <a:custGeom>
                <a:avLst/>
                <a:gdLst>
                  <a:gd name="connsiteX0" fmla="*/ 2245260 w 2652666"/>
                  <a:gd name="connsiteY0" fmla="*/ 4363771 h 4445252"/>
                  <a:gd name="connsiteX1" fmla="*/ 2064191 w 2652666"/>
                  <a:gd name="connsiteY1" fmla="*/ 4264183 h 4445252"/>
                  <a:gd name="connsiteX2" fmla="*/ 1883121 w 2652666"/>
                  <a:gd name="connsiteY2" fmla="*/ 4445252 h 4445252"/>
                  <a:gd name="connsiteX3" fmla="*/ 1131684 w 2652666"/>
                  <a:gd name="connsiteY3" fmla="*/ 2860895 h 4445252"/>
                  <a:gd name="connsiteX4" fmla="*/ 986828 w 2652666"/>
                  <a:gd name="connsiteY4" fmla="*/ 2688880 h 4445252"/>
                  <a:gd name="connsiteX5" fmla="*/ 778599 w 2652666"/>
                  <a:gd name="connsiteY5" fmla="*/ 2064191 h 4445252"/>
                  <a:gd name="connsiteX6" fmla="*/ 733331 w 2652666"/>
                  <a:gd name="connsiteY6" fmla="*/ 2000816 h 4445252"/>
                  <a:gd name="connsiteX7" fmla="*/ 697117 w 2652666"/>
                  <a:gd name="connsiteY7" fmla="*/ 1937442 h 4445252"/>
                  <a:gd name="connsiteX8" fmla="*/ 642797 w 2652666"/>
                  <a:gd name="connsiteY8" fmla="*/ 1901228 h 4445252"/>
                  <a:gd name="connsiteX9" fmla="*/ 597529 w 2652666"/>
                  <a:gd name="connsiteY9" fmla="*/ 1855961 h 4445252"/>
                  <a:gd name="connsiteX10" fmla="*/ 597529 w 2652666"/>
                  <a:gd name="connsiteY10" fmla="*/ 1855961 h 4445252"/>
                  <a:gd name="connsiteX11" fmla="*/ 389299 w 2652666"/>
                  <a:gd name="connsiteY11" fmla="*/ 1774480 h 4445252"/>
                  <a:gd name="connsiteX12" fmla="*/ 298765 w 2652666"/>
                  <a:gd name="connsiteY12" fmla="*/ 1774480 h 4445252"/>
                  <a:gd name="connsiteX13" fmla="*/ 0 w 2652666"/>
                  <a:gd name="connsiteY13" fmla="*/ 760491 h 4445252"/>
                  <a:gd name="connsiteX14" fmla="*/ 1720159 w 2652666"/>
                  <a:gd name="connsiteY14" fmla="*/ 18107 h 4445252"/>
                  <a:gd name="connsiteX15" fmla="*/ 1883121 w 2652666"/>
                  <a:gd name="connsiteY15" fmla="*/ 0 h 4445252"/>
                  <a:gd name="connsiteX16" fmla="*/ 2027977 w 2652666"/>
                  <a:gd name="connsiteY16" fmla="*/ 108642 h 4445252"/>
                  <a:gd name="connsiteX17" fmla="*/ 2027977 w 2652666"/>
                  <a:gd name="connsiteY17" fmla="*/ 199177 h 4445252"/>
                  <a:gd name="connsiteX18" fmla="*/ 2073244 w 2652666"/>
                  <a:gd name="connsiteY18" fmla="*/ 280658 h 4445252"/>
                  <a:gd name="connsiteX19" fmla="*/ 2299581 w 2652666"/>
                  <a:gd name="connsiteY19" fmla="*/ 253497 h 4445252"/>
                  <a:gd name="connsiteX20" fmla="*/ 2444436 w 2652666"/>
                  <a:gd name="connsiteY20" fmla="*/ 1140737 h 4445252"/>
                  <a:gd name="connsiteX21" fmla="*/ 1810694 w 2652666"/>
                  <a:gd name="connsiteY21" fmla="*/ 1312753 h 4445252"/>
                  <a:gd name="connsiteX22" fmla="*/ 2091351 w 2652666"/>
                  <a:gd name="connsiteY22" fmla="*/ 2055137 h 4445252"/>
                  <a:gd name="connsiteX23" fmla="*/ 2381062 w 2652666"/>
                  <a:gd name="connsiteY23" fmla="*/ 2353901 h 4445252"/>
                  <a:gd name="connsiteX24" fmla="*/ 2652666 w 2652666"/>
                  <a:gd name="connsiteY24" fmla="*/ 2598345 h 4445252"/>
                  <a:gd name="connsiteX25" fmla="*/ 2553078 w 2652666"/>
                  <a:gd name="connsiteY25" fmla="*/ 2716040 h 4445252"/>
                  <a:gd name="connsiteX26" fmla="*/ 2471597 w 2652666"/>
                  <a:gd name="connsiteY26" fmla="*/ 2625505 h 4445252"/>
                  <a:gd name="connsiteX27" fmla="*/ 2317688 w 2652666"/>
                  <a:gd name="connsiteY27" fmla="*/ 2752254 h 4445252"/>
                  <a:gd name="connsiteX28" fmla="*/ 2408222 w 2652666"/>
                  <a:gd name="connsiteY28" fmla="*/ 2788468 h 4445252"/>
                  <a:gd name="connsiteX29" fmla="*/ 1801640 w 2652666"/>
                  <a:gd name="connsiteY29" fmla="*/ 3865830 h 4445252"/>
                  <a:gd name="connsiteX30" fmla="*/ 2326741 w 2652666"/>
                  <a:gd name="connsiteY30" fmla="*/ 4237022 h 4445252"/>
                  <a:gd name="connsiteX31" fmla="*/ 2245260 w 2652666"/>
                  <a:gd name="connsiteY31" fmla="*/ 4363771 h 444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652666" h="4445252">
                    <a:moveTo>
                      <a:pt x="2245260" y="4363771"/>
                    </a:moveTo>
                    <a:lnTo>
                      <a:pt x="2064191" y="4264183"/>
                    </a:lnTo>
                    <a:lnTo>
                      <a:pt x="1883121" y="4445252"/>
                    </a:lnTo>
                    <a:lnTo>
                      <a:pt x="1131684" y="2860895"/>
                    </a:lnTo>
                    <a:lnTo>
                      <a:pt x="986828" y="2688880"/>
                    </a:lnTo>
                    <a:lnTo>
                      <a:pt x="778599" y="2064191"/>
                    </a:lnTo>
                    <a:lnTo>
                      <a:pt x="733331" y="2000816"/>
                    </a:lnTo>
                    <a:lnTo>
                      <a:pt x="697117" y="1937442"/>
                    </a:lnTo>
                    <a:lnTo>
                      <a:pt x="642797" y="1901228"/>
                    </a:lnTo>
                    <a:lnTo>
                      <a:pt x="597529" y="1855961"/>
                    </a:lnTo>
                    <a:lnTo>
                      <a:pt x="597529" y="1855961"/>
                    </a:lnTo>
                    <a:lnTo>
                      <a:pt x="389299" y="1774480"/>
                    </a:lnTo>
                    <a:lnTo>
                      <a:pt x="298765" y="1774480"/>
                    </a:lnTo>
                    <a:lnTo>
                      <a:pt x="0" y="760491"/>
                    </a:lnTo>
                    <a:lnTo>
                      <a:pt x="1720159" y="18107"/>
                    </a:lnTo>
                    <a:lnTo>
                      <a:pt x="1883121" y="0"/>
                    </a:lnTo>
                    <a:lnTo>
                      <a:pt x="2027977" y="108642"/>
                    </a:lnTo>
                    <a:lnTo>
                      <a:pt x="2027977" y="199177"/>
                    </a:lnTo>
                    <a:lnTo>
                      <a:pt x="2073244" y="280658"/>
                    </a:lnTo>
                    <a:lnTo>
                      <a:pt x="2299581" y="253497"/>
                    </a:lnTo>
                    <a:lnTo>
                      <a:pt x="2444436" y="1140737"/>
                    </a:lnTo>
                    <a:lnTo>
                      <a:pt x="1810694" y="1312753"/>
                    </a:lnTo>
                    <a:lnTo>
                      <a:pt x="2091351" y="2055137"/>
                    </a:lnTo>
                    <a:lnTo>
                      <a:pt x="2381062" y="2353901"/>
                    </a:lnTo>
                    <a:lnTo>
                      <a:pt x="2652666" y="2598345"/>
                    </a:lnTo>
                    <a:lnTo>
                      <a:pt x="2553078" y="2716040"/>
                    </a:lnTo>
                    <a:lnTo>
                      <a:pt x="2471597" y="2625505"/>
                    </a:lnTo>
                    <a:lnTo>
                      <a:pt x="2317688" y="2752254"/>
                    </a:lnTo>
                    <a:lnTo>
                      <a:pt x="2408222" y="2788468"/>
                    </a:lnTo>
                    <a:lnTo>
                      <a:pt x="1801640" y="3865830"/>
                    </a:lnTo>
                    <a:lnTo>
                      <a:pt x="2326741" y="4237022"/>
                    </a:lnTo>
                    <a:lnTo>
                      <a:pt x="2245260" y="4363771"/>
                    </a:lnTo>
                    <a:close/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-123950" y="836712"/>
              <a:ext cx="3759846" cy="5688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STNP11 / STNP15: RICHMOND ROAD OPTIONS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87624" y="4581128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44008" y="1988840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2 / 4-8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3 bed / To be decided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26967" y="1738707"/>
              <a:ext cx="1008112" cy="62405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0.15 ha / 0.40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645024"/>
            <a:ext cx="3744416" cy="2808312"/>
          </a:xfrm>
          <a:prstGeom prst="rect">
            <a:avLst/>
          </a:prstGeom>
        </p:spPr>
      </p:pic>
      <p:pic>
        <p:nvPicPr>
          <p:cNvPr id="23" name="Picture 22" descr="South West corner of plot looking North Eas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1124744"/>
            <a:ext cx="3744416" cy="280831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23528" y="1124744"/>
            <a:ext cx="3960440" cy="5373216"/>
            <a:chOff x="395536" y="360040"/>
            <a:chExt cx="3960440" cy="5373216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26578" t="17850" r="40938" b="3801"/>
            <a:stretch>
              <a:fillRect/>
            </a:stretch>
          </p:blipFill>
          <p:spPr bwMode="auto">
            <a:xfrm>
              <a:off x="395536" y="360040"/>
              <a:ext cx="3960440" cy="537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Freeform 25"/>
            <p:cNvSpPr/>
            <p:nvPr/>
          </p:nvSpPr>
          <p:spPr>
            <a:xfrm>
              <a:off x="2339752" y="1872208"/>
              <a:ext cx="1160930" cy="1429871"/>
            </a:xfrm>
            <a:custGeom>
              <a:avLst/>
              <a:gdLst>
                <a:gd name="connsiteX0" fmla="*/ 497541 w 1160930"/>
                <a:gd name="connsiteY0" fmla="*/ 0 h 1429871"/>
                <a:gd name="connsiteX1" fmla="*/ 685800 w 1160930"/>
                <a:gd name="connsiteY1" fmla="*/ 591671 h 1429871"/>
                <a:gd name="connsiteX2" fmla="*/ 1160930 w 1160930"/>
                <a:gd name="connsiteY2" fmla="*/ 950259 h 1429871"/>
                <a:gd name="connsiteX3" fmla="*/ 1125071 w 1160930"/>
                <a:gd name="connsiteY3" fmla="*/ 1017495 h 1429871"/>
                <a:gd name="connsiteX4" fmla="*/ 1111624 w 1160930"/>
                <a:gd name="connsiteY4" fmla="*/ 1134036 h 1429871"/>
                <a:gd name="connsiteX5" fmla="*/ 1138518 w 1160930"/>
                <a:gd name="connsiteY5" fmla="*/ 1210236 h 1429871"/>
                <a:gd name="connsiteX6" fmla="*/ 1160930 w 1160930"/>
                <a:gd name="connsiteY6" fmla="*/ 1268506 h 1429871"/>
                <a:gd name="connsiteX7" fmla="*/ 784412 w 1160930"/>
                <a:gd name="connsiteY7" fmla="*/ 1429871 h 1429871"/>
                <a:gd name="connsiteX8" fmla="*/ 300318 w 1160930"/>
                <a:gd name="connsiteY8" fmla="*/ 394447 h 1429871"/>
                <a:gd name="connsiteX9" fmla="*/ 0 w 1160930"/>
                <a:gd name="connsiteY9" fmla="*/ 197224 h 1429871"/>
                <a:gd name="connsiteX10" fmla="*/ 497541 w 1160930"/>
                <a:gd name="connsiteY10" fmla="*/ 0 h 142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930" h="1429871">
                  <a:moveTo>
                    <a:pt x="497541" y="0"/>
                  </a:moveTo>
                  <a:lnTo>
                    <a:pt x="685800" y="591671"/>
                  </a:lnTo>
                  <a:lnTo>
                    <a:pt x="1160930" y="950259"/>
                  </a:lnTo>
                  <a:lnTo>
                    <a:pt x="1125071" y="1017495"/>
                  </a:lnTo>
                  <a:lnTo>
                    <a:pt x="1111624" y="1134036"/>
                  </a:lnTo>
                  <a:lnTo>
                    <a:pt x="1138518" y="1210236"/>
                  </a:lnTo>
                  <a:lnTo>
                    <a:pt x="1160930" y="1268506"/>
                  </a:lnTo>
                  <a:lnTo>
                    <a:pt x="784412" y="1429871"/>
                  </a:lnTo>
                  <a:lnTo>
                    <a:pt x="300318" y="394447"/>
                  </a:lnTo>
                  <a:lnTo>
                    <a:pt x="0" y="197224"/>
                  </a:lnTo>
                  <a:lnTo>
                    <a:pt x="497541" y="0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83968" y="1124744"/>
            <a:ext cx="4176464" cy="5355976"/>
            <a:chOff x="1835696" y="360040"/>
            <a:chExt cx="4176464" cy="5355976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31302" t="12201" r="34441" b="9702"/>
            <a:stretch>
              <a:fillRect/>
            </a:stretch>
          </p:blipFill>
          <p:spPr bwMode="auto">
            <a:xfrm>
              <a:off x="1835696" y="360040"/>
              <a:ext cx="4176464" cy="5355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Freeform 30"/>
            <p:cNvSpPr/>
            <p:nvPr/>
          </p:nvSpPr>
          <p:spPr>
            <a:xfrm>
              <a:off x="2483768" y="2304256"/>
              <a:ext cx="1845733" cy="1684867"/>
            </a:xfrm>
            <a:custGeom>
              <a:avLst/>
              <a:gdLst>
                <a:gd name="connsiteX0" fmla="*/ 1109133 w 1845733"/>
                <a:gd name="connsiteY0" fmla="*/ 0 h 1684867"/>
                <a:gd name="connsiteX1" fmla="*/ 1380067 w 1845733"/>
                <a:gd name="connsiteY1" fmla="*/ 601133 h 1684867"/>
                <a:gd name="connsiteX2" fmla="*/ 1828800 w 1845733"/>
                <a:gd name="connsiteY2" fmla="*/ 855133 h 1684867"/>
                <a:gd name="connsiteX3" fmla="*/ 1811867 w 1845733"/>
                <a:gd name="connsiteY3" fmla="*/ 914400 h 1684867"/>
                <a:gd name="connsiteX4" fmla="*/ 1811867 w 1845733"/>
                <a:gd name="connsiteY4" fmla="*/ 1016000 h 1684867"/>
                <a:gd name="connsiteX5" fmla="*/ 1837267 w 1845733"/>
                <a:gd name="connsiteY5" fmla="*/ 1083733 h 1684867"/>
                <a:gd name="connsiteX6" fmla="*/ 1845733 w 1845733"/>
                <a:gd name="connsiteY6" fmla="*/ 1143000 h 1684867"/>
                <a:gd name="connsiteX7" fmla="*/ 897467 w 1845733"/>
                <a:gd name="connsiteY7" fmla="*/ 1684867 h 1684867"/>
                <a:gd name="connsiteX8" fmla="*/ 719667 w 1845733"/>
                <a:gd name="connsiteY8" fmla="*/ 1557867 h 1684867"/>
                <a:gd name="connsiteX9" fmla="*/ 626533 w 1845733"/>
                <a:gd name="connsiteY9" fmla="*/ 1456267 h 1684867"/>
                <a:gd name="connsiteX10" fmla="*/ 482600 w 1845733"/>
                <a:gd name="connsiteY10" fmla="*/ 1312333 h 1684867"/>
                <a:gd name="connsiteX11" fmla="*/ 440267 w 1845733"/>
                <a:gd name="connsiteY11" fmla="*/ 1227667 h 1684867"/>
                <a:gd name="connsiteX12" fmla="*/ 414867 w 1845733"/>
                <a:gd name="connsiteY12" fmla="*/ 1143000 h 1684867"/>
                <a:gd name="connsiteX13" fmla="*/ 364067 w 1845733"/>
                <a:gd name="connsiteY13" fmla="*/ 1066800 h 1684867"/>
                <a:gd name="connsiteX14" fmla="*/ 313267 w 1845733"/>
                <a:gd name="connsiteY14" fmla="*/ 965200 h 1684867"/>
                <a:gd name="connsiteX15" fmla="*/ 287867 w 1845733"/>
                <a:gd name="connsiteY15" fmla="*/ 931333 h 1684867"/>
                <a:gd name="connsiteX16" fmla="*/ 211667 w 1845733"/>
                <a:gd name="connsiteY16" fmla="*/ 931333 h 1684867"/>
                <a:gd name="connsiteX17" fmla="*/ 110067 w 1845733"/>
                <a:gd name="connsiteY17" fmla="*/ 939800 h 1684867"/>
                <a:gd name="connsiteX18" fmla="*/ 0 w 1845733"/>
                <a:gd name="connsiteY18" fmla="*/ 406400 h 1684867"/>
                <a:gd name="connsiteX19" fmla="*/ 1109133 w 1845733"/>
                <a:gd name="connsiteY19" fmla="*/ 0 h 168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45733" h="1684867">
                  <a:moveTo>
                    <a:pt x="1109133" y="0"/>
                  </a:moveTo>
                  <a:lnTo>
                    <a:pt x="1380067" y="601133"/>
                  </a:lnTo>
                  <a:lnTo>
                    <a:pt x="1828800" y="855133"/>
                  </a:lnTo>
                  <a:lnTo>
                    <a:pt x="1811867" y="914400"/>
                  </a:lnTo>
                  <a:lnTo>
                    <a:pt x="1811867" y="1016000"/>
                  </a:lnTo>
                  <a:lnTo>
                    <a:pt x="1837267" y="1083733"/>
                  </a:lnTo>
                  <a:lnTo>
                    <a:pt x="1845733" y="1143000"/>
                  </a:lnTo>
                  <a:lnTo>
                    <a:pt x="897467" y="1684867"/>
                  </a:lnTo>
                  <a:lnTo>
                    <a:pt x="719667" y="1557867"/>
                  </a:lnTo>
                  <a:lnTo>
                    <a:pt x="626533" y="1456267"/>
                  </a:lnTo>
                  <a:lnTo>
                    <a:pt x="482600" y="1312333"/>
                  </a:lnTo>
                  <a:lnTo>
                    <a:pt x="440267" y="1227667"/>
                  </a:lnTo>
                  <a:lnTo>
                    <a:pt x="414867" y="1143000"/>
                  </a:lnTo>
                  <a:lnTo>
                    <a:pt x="364067" y="1066800"/>
                  </a:lnTo>
                  <a:lnTo>
                    <a:pt x="313267" y="965200"/>
                  </a:lnTo>
                  <a:lnTo>
                    <a:pt x="287867" y="931333"/>
                  </a:lnTo>
                  <a:lnTo>
                    <a:pt x="211667" y="931333"/>
                  </a:lnTo>
                  <a:lnTo>
                    <a:pt x="110067" y="939800"/>
                  </a:lnTo>
                  <a:lnTo>
                    <a:pt x="0" y="406400"/>
                  </a:lnTo>
                  <a:lnTo>
                    <a:pt x="1109133" y="0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STNP12: RICHMOND HALL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91680" y="5661248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5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1-4 bed homes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0.24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5" y="1196752"/>
            <a:ext cx="4320481" cy="288032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23528" y="1124744"/>
            <a:ext cx="8352928" cy="5572000"/>
            <a:chOff x="611560" y="188640"/>
            <a:chExt cx="7992888" cy="5760640"/>
          </a:xfrm>
        </p:grpSpPr>
        <p:grpSp>
          <p:nvGrpSpPr>
            <p:cNvPr id="25" name="Group 5"/>
            <p:cNvGrpSpPr/>
            <p:nvPr/>
          </p:nvGrpSpPr>
          <p:grpSpPr>
            <a:xfrm>
              <a:off x="611560" y="188640"/>
              <a:ext cx="5760640" cy="5760640"/>
              <a:chOff x="611560" y="188640"/>
              <a:chExt cx="5760640" cy="5760640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4507" t="12201" r="28244" b="3801"/>
              <a:stretch>
                <a:fillRect/>
              </a:stretch>
            </p:blipFill>
            <p:spPr bwMode="auto">
              <a:xfrm>
                <a:off x="611560" y="188640"/>
                <a:ext cx="5760640" cy="5760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Freeform 27"/>
              <p:cNvSpPr/>
              <p:nvPr/>
            </p:nvSpPr>
            <p:spPr>
              <a:xfrm>
                <a:off x="2962275" y="2838450"/>
                <a:ext cx="2190750" cy="2085975"/>
              </a:xfrm>
              <a:custGeom>
                <a:avLst/>
                <a:gdLst>
                  <a:gd name="connsiteX0" fmla="*/ 2133600 w 2190750"/>
                  <a:gd name="connsiteY0" fmla="*/ 57150 h 2085975"/>
                  <a:gd name="connsiteX1" fmla="*/ 2190750 w 2190750"/>
                  <a:gd name="connsiteY1" fmla="*/ 238125 h 2085975"/>
                  <a:gd name="connsiteX2" fmla="*/ 2124075 w 2190750"/>
                  <a:gd name="connsiteY2" fmla="*/ 238125 h 2085975"/>
                  <a:gd name="connsiteX3" fmla="*/ 2066925 w 2190750"/>
                  <a:gd name="connsiteY3" fmla="*/ 285750 h 2085975"/>
                  <a:gd name="connsiteX4" fmla="*/ 1790700 w 2190750"/>
                  <a:gd name="connsiteY4" fmla="*/ 581025 h 2085975"/>
                  <a:gd name="connsiteX5" fmla="*/ 2152650 w 2190750"/>
                  <a:gd name="connsiteY5" fmla="*/ 1266825 h 2085975"/>
                  <a:gd name="connsiteX6" fmla="*/ 2000250 w 2190750"/>
                  <a:gd name="connsiteY6" fmla="*/ 1247775 h 2085975"/>
                  <a:gd name="connsiteX7" fmla="*/ 1857375 w 2190750"/>
                  <a:gd name="connsiteY7" fmla="*/ 1247775 h 2085975"/>
                  <a:gd name="connsiteX8" fmla="*/ 1676400 w 2190750"/>
                  <a:gd name="connsiteY8" fmla="*/ 1257300 h 2085975"/>
                  <a:gd name="connsiteX9" fmla="*/ 1562100 w 2190750"/>
                  <a:gd name="connsiteY9" fmla="*/ 1276350 h 2085975"/>
                  <a:gd name="connsiteX10" fmla="*/ 1362075 w 2190750"/>
                  <a:gd name="connsiteY10" fmla="*/ 1323975 h 2085975"/>
                  <a:gd name="connsiteX11" fmla="*/ 1238250 w 2190750"/>
                  <a:gd name="connsiteY11" fmla="*/ 1409700 h 2085975"/>
                  <a:gd name="connsiteX12" fmla="*/ 1104900 w 2190750"/>
                  <a:gd name="connsiteY12" fmla="*/ 1485900 h 2085975"/>
                  <a:gd name="connsiteX13" fmla="*/ 257175 w 2190750"/>
                  <a:gd name="connsiteY13" fmla="*/ 2085975 h 2085975"/>
                  <a:gd name="connsiteX14" fmla="*/ 0 w 2190750"/>
                  <a:gd name="connsiteY14" fmla="*/ 1638300 h 2085975"/>
                  <a:gd name="connsiteX15" fmla="*/ 38100 w 2190750"/>
                  <a:gd name="connsiteY15" fmla="*/ 1571625 h 2085975"/>
                  <a:gd name="connsiteX16" fmla="*/ 19050 w 2190750"/>
                  <a:gd name="connsiteY16" fmla="*/ 1400175 h 2085975"/>
                  <a:gd name="connsiteX17" fmla="*/ 171450 w 2190750"/>
                  <a:gd name="connsiteY17" fmla="*/ 1352550 h 2085975"/>
                  <a:gd name="connsiteX18" fmla="*/ 514350 w 2190750"/>
                  <a:gd name="connsiteY18" fmla="*/ 1257300 h 2085975"/>
                  <a:gd name="connsiteX19" fmla="*/ 657225 w 2190750"/>
                  <a:gd name="connsiteY19" fmla="*/ 1123950 h 2085975"/>
                  <a:gd name="connsiteX20" fmla="*/ 685800 w 2190750"/>
                  <a:gd name="connsiteY20" fmla="*/ 1019175 h 2085975"/>
                  <a:gd name="connsiteX21" fmla="*/ 685800 w 2190750"/>
                  <a:gd name="connsiteY21" fmla="*/ 1019175 h 2085975"/>
                  <a:gd name="connsiteX22" fmla="*/ 762000 w 2190750"/>
                  <a:gd name="connsiteY22" fmla="*/ 838200 h 2085975"/>
                  <a:gd name="connsiteX23" fmla="*/ 1009650 w 2190750"/>
                  <a:gd name="connsiteY23" fmla="*/ 733425 h 2085975"/>
                  <a:gd name="connsiteX24" fmla="*/ 1257300 w 2190750"/>
                  <a:gd name="connsiteY24" fmla="*/ 638175 h 2085975"/>
                  <a:gd name="connsiteX25" fmla="*/ 1419225 w 2190750"/>
                  <a:gd name="connsiteY25" fmla="*/ 600075 h 2085975"/>
                  <a:gd name="connsiteX26" fmla="*/ 1495425 w 2190750"/>
                  <a:gd name="connsiteY26" fmla="*/ 514350 h 2085975"/>
                  <a:gd name="connsiteX27" fmla="*/ 1971675 w 2190750"/>
                  <a:gd name="connsiteY27" fmla="*/ 228600 h 2085975"/>
                  <a:gd name="connsiteX28" fmla="*/ 1914525 w 2190750"/>
                  <a:gd name="connsiteY28" fmla="*/ 161925 h 2085975"/>
                  <a:gd name="connsiteX29" fmla="*/ 1847850 w 2190750"/>
                  <a:gd name="connsiteY29" fmla="*/ 123825 h 2085975"/>
                  <a:gd name="connsiteX30" fmla="*/ 1905000 w 2190750"/>
                  <a:gd name="connsiteY30" fmla="*/ 0 h 2085975"/>
                  <a:gd name="connsiteX31" fmla="*/ 2133600 w 2190750"/>
                  <a:gd name="connsiteY31" fmla="*/ 57150 h 208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90750" h="2085975">
                    <a:moveTo>
                      <a:pt x="2133600" y="57150"/>
                    </a:moveTo>
                    <a:lnTo>
                      <a:pt x="2190750" y="238125"/>
                    </a:lnTo>
                    <a:lnTo>
                      <a:pt x="2124075" y="238125"/>
                    </a:lnTo>
                    <a:lnTo>
                      <a:pt x="2066925" y="285750"/>
                    </a:lnTo>
                    <a:lnTo>
                      <a:pt x="1790700" y="581025"/>
                    </a:lnTo>
                    <a:lnTo>
                      <a:pt x="2152650" y="1266825"/>
                    </a:lnTo>
                    <a:lnTo>
                      <a:pt x="2000250" y="1247775"/>
                    </a:lnTo>
                    <a:lnTo>
                      <a:pt x="1857375" y="1247775"/>
                    </a:lnTo>
                    <a:lnTo>
                      <a:pt x="1676400" y="1257300"/>
                    </a:lnTo>
                    <a:lnTo>
                      <a:pt x="1562100" y="1276350"/>
                    </a:lnTo>
                    <a:lnTo>
                      <a:pt x="1362075" y="1323975"/>
                    </a:lnTo>
                    <a:lnTo>
                      <a:pt x="1238250" y="1409700"/>
                    </a:lnTo>
                    <a:lnTo>
                      <a:pt x="1104900" y="1485900"/>
                    </a:lnTo>
                    <a:lnTo>
                      <a:pt x="257175" y="2085975"/>
                    </a:lnTo>
                    <a:lnTo>
                      <a:pt x="0" y="1638300"/>
                    </a:lnTo>
                    <a:lnTo>
                      <a:pt x="38100" y="1571625"/>
                    </a:lnTo>
                    <a:lnTo>
                      <a:pt x="19050" y="1400175"/>
                    </a:lnTo>
                    <a:lnTo>
                      <a:pt x="171450" y="1352550"/>
                    </a:lnTo>
                    <a:lnTo>
                      <a:pt x="514350" y="1257300"/>
                    </a:lnTo>
                    <a:lnTo>
                      <a:pt x="657225" y="1123950"/>
                    </a:lnTo>
                    <a:lnTo>
                      <a:pt x="685800" y="1019175"/>
                    </a:lnTo>
                    <a:lnTo>
                      <a:pt x="685800" y="1019175"/>
                    </a:lnTo>
                    <a:lnTo>
                      <a:pt x="762000" y="838200"/>
                    </a:lnTo>
                    <a:lnTo>
                      <a:pt x="1009650" y="733425"/>
                    </a:lnTo>
                    <a:lnTo>
                      <a:pt x="1257300" y="638175"/>
                    </a:lnTo>
                    <a:lnTo>
                      <a:pt x="1419225" y="600075"/>
                    </a:lnTo>
                    <a:lnTo>
                      <a:pt x="1495425" y="514350"/>
                    </a:lnTo>
                    <a:lnTo>
                      <a:pt x="1971675" y="228600"/>
                    </a:lnTo>
                    <a:lnTo>
                      <a:pt x="1914525" y="161925"/>
                    </a:lnTo>
                    <a:lnTo>
                      <a:pt x="1847850" y="123825"/>
                    </a:lnTo>
                    <a:lnTo>
                      <a:pt x="1905000" y="0"/>
                    </a:lnTo>
                    <a:lnTo>
                      <a:pt x="2133600" y="57150"/>
                    </a:lnTo>
                    <a:close/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372200" y="188640"/>
              <a:ext cx="2232248" cy="5760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STNP13: HILL FARM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980728"/>
            <a:ext cx="3901359" cy="5472608"/>
            <a:chOff x="323528" y="980728"/>
            <a:chExt cx="3901359" cy="5472608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11760" y="980728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4-5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To be decided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0.2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202940"/>
            <a:ext cx="3960440" cy="295795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3528" y="980728"/>
            <a:ext cx="8136904" cy="5472608"/>
            <a:chOff x="683568" y="1484784"/>
            <a:chExt cx="5904656" cy="39566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3325" t="30051" r="28244" b="12256"/>
            <a:stretch>
              <a:fillRect/>
            </a:stretch>
          </p:blipFill>
          <p:spPr bwMode="auto">
            <a:xfrm>
              <a:off x="683568" y="1484784"/>
              <a:ext cx="5904656" cy="3956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Freeform 23"/>
            <p:cNvSpPr/>
            <p:nvPr/>
          </p:nvSpPr>
          <p:spPr>
            <a:xfrm>
              <a:off x="3242733" y="3234267"/>
              <a:ext cx="1608667" cy="1007533"/>
            </a:xfrm>
            <a:custGeom>
              <a:avLst/>
              <a:gdLst>
                <a:gd name="connsiteX0" fmla="*/ 76200 w 1608667"/>
                <a:gd name="connsiteY0" fmla="*/ 601133 h 1007533"/>
                <a:gd name="connsiteX1" fmla="*/ 0 w 1608667"/>
                <a:gd name="connsiteY1" fmla="*/ 0 h 1007533"/>
                <a:gd name="connsiteX2" fmla="*/ 1608667 w 1608667"/>
                <a:gd name="connsiteY2" fmla="*/ 584200 h 1007533"/>
                <a:gd name="connsiteX3" fmla="*/ 1346200 w 1608667"/>
                <a:gd name="connsiteY3" fmla="*/ 1007533 h 1007533"/>
                <a:gd name="connsiteX4" fmla="*/ 76200 w 1608667"/>
                <a:gd name="connsiteY4" fmla="*/ 601133 h 100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667" h="1007533">
                  <a:moveTo>
                    <a:pt x="76200" y="601133"/>
                  </a:moveTo>
                  <a:lnTo>
                    <a:pt x="0" y="0"/>
                  </a:lnTo>
                  <a:lnTo>
                    <a:pt x="1608667" y="584200"/>
                  </a:lnTo>
                  <a:lnTo>
                    <a:pt x="1346200" y="1007533"/>
                  </a:lnTo>
                  <a:lnTo>
                    <a:pt x="76200" y="601133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STNP14: CROFT FIELD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4"/>
            <a:ext cx="3901359" cy="5328592"/>
            <a:chOff x="323528" y="1124744"/>
            <a:chExt cx="3901359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rcRect b="3419"/>
            <a:stretch>
              <a:fillRect/>
            </a:stretch>
          </p:blipFill>
          <p:spPr>
            <a:xfrm>
              <a:off x="323528" y="1124744"/>
              <a:ext cx="3901359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55776" y="1196752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5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To be decided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0.3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196752"/>
            <a:ext cx="3960439" cy="295795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3528" y="1052736"/>
            <a:ext cx="8064896" cy="5616624"/>
            <a:chOff x="323528" y="332656"/>
            <a:chExt cx="5976664" cy="403244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2144" t="12201" r="28835" b="29000"/>
            <a:stretch>
              <a:fillRect/>
            </a:stretch>
          </p:blipFill>
          <p:spPr bwMode="auto">
            <a:xfrm>
              <a:off x="323528" y="332656"/>
              <a:ext cx="5976664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Freeform 24"/>
            <p:cNvSpPr/>
            <p:nvPr/>
          </p:nvSpPr>
          <p:spPr>
            <a:xfrm>
              <a:off x="3242733" y="1464733"/>
              <a:ext cx="2429934" cy="2116667"/>
            </a:xfrm>
            <a:custGeom>
              <a:avLst/>
              <a:gdLst>
                <a:gd name="connsiteX0" fmla="*/ 0 w 2429934"/>
                <a:gd name="connsiteY0" fmla="*/ 499534 h 2116667"/>
                <a:gd name="connsiteX1" fmla="*/ 313267 w 2429934"/>
                <a:gd name="connsiteY1" fmla="*/ 0 h 2116667"/>
                <a:gd name="connsiteX2" fmla="*/ 2429934 w 2429934"/>
                <a:gd name="connsiteY2" fmla="*/ 1862667 h 2116667"/>
                <a:gd name="connsiteX3" fmla="*/ 1854200 w 2429934"/>
                <a:gd name="connsiteY3" fmla="*/ 2116667 h 2116667"/>
                <a:gd name="connsiteX4" fmla="*/ 0 w 2429934"/>
                <a:gd name="connsiteY4" fmla="*/ 499534 h 211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934" h="2116667">
                  <a:moveTo>
                    <a:pt x="0" y="499534"/>
                  </a:moveTo>
                  <a:lnTo>
                    <a:pt x="313267" y="0"/>
                  </a:lnTo>
                  <a:lnTo>
                    <a:pt x="2429934" y="1862667"/>
                  </a:lnTo>
                  <a:lnTo>
                    <a:pt x="1854200" y="2116667"/>
                  </a:lnTo>
                  <a:lnTo>
                    <a:pt x="0" y="499534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STNP16: RICHMOND HALL PLOT 2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0224" y="1124744"/>
            <a:ext cx="3767967" cy="5328592"/>
            <a:chOff x="390224" y="1124744"/>
            <a:chExt cx="3767967" cy="5328592"/>
          </a:xfrm>
        </p:grpSpPr>
        <p:pic>
          <p:nvPicPr>
            <p:cNvPr id="4" name="Picture 3" descr="Policy Map 2D - Site Allocation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224" y="1124744"/>
              <a:ext cx="3767967" cy="53285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47664" y="5373216"/>
              <a:ext cx="504056" cy="504056"/>
            </a:xfrm>
            <a:prstGeom prst="rect">
              <a:avLst/>
            </a:prstGeom>
            <a:noFill/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588224" y="1340768"/>
            <a:ext cx="1512168" cy="1512168"/>
            <a:chOff x="4427984" y="1340768"/>
            <a:chExt cx="1512168" cy="1512168"/>
          </a:xfrm>
        </p:grpSpPr>
        <p:pic>
          <p:nvPicPr>
            <p:cNvPr id="9" name="Picture 8" descr="Househo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340768"/>
              <a:ext cx="1512168" cy="15121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98884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20-35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355976" y="2996952"/>
            <a:ext cx="3858336" cy="1056887"/>
            <a:chOff x="4355976" y="2996952"/>
            <a:chExt cx="3858336" cy="1056887"/>
          </a:xfrm>
        </p:grpSpPr>
        <p:pic>
          <p:nvPicPr>
            <p:cNvPr id="12" name="Picture 11" descr="Bungalow Ic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996952"/>
              <a:ext cx="1482072" cy="1056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6" y="3212976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To be decided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644008" y="1412776"/>
            <a:ext cx="1507146" cy="1479786"/>
            <a:chOff x="4644008" y="1484784"/>
            <a:chExt cx="1276460" cy="1304548"/>
          </a:xfrm>
        </p:grpSpPr>
        <p:pic>
          <p:nvPicPr>
            <p:cNvPr id="18" name="Picture 17" descr="Site Are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1484784"/>
              <a:ext cx="1276460" cy="13045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60032" y="1844824"/>
              <a:ext cx="1008112" cy="3527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3.48 ha</a:t>
              </a:r>
              <a:endParaRPr lang="en-GB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Picture 20" descr="The Piggeries Image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355582"/>
            <a:ext cx="3960440" cy="2640293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5536" y="1052736"/>
            <a:ext cx="784887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quirements Folder.jpg"/>
          <p:cNvPicPr>
            <a:picLocks noChangeAspect="1"/>
          </p:cNvPicPr>
          <p:nvPr/>
        </p:nvPicPr>
        <p:blipFill>
          <a:blip r:embed="rId2" cstate="print"/>
          <a:srcRect b="9293"/>
          <a:stretch>
            <a:fillRect/>
          </a:stretch>
        </p:blipFill>
        <p:spPr>
          <a:xfrm>
            <a:off x="179512" y="3645024"/>
            <a:ext cx="3048000" cy="22463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576" y="116632"/>
            <a:ext cx="792088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COMMUNITY BENEFITS FROM ALLOCATED SITES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Breckland Local 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1714500" cy="1714500"/>
          </a:xfrm>
          <a:prstGeom prst="rect">
            <a:avLst/>
          </a:prstGeom>
        </p:spPr>
      </p:pic>
      <p:pic>
        <p:nvPicPr>
          <p:cNvPr id="6" name="Picture 5" descr="Negotiation Jigsaw.jpg"/>
          <p:cNvPicPr>
            <a:picLocks noChangeAspect="1"/>
          </p:cNvPicPr>
          <p:nvPr/>
        </p:nvPicPr>
        <p:blipFill>
          <a:blip r:embed="rId4" cstate="print"/>
          <a:srcRect l="4725" t="5290" b="12201"/>
          <a:stretch>
            <a:fillRect/>
          </a:stretch>
        </p:blipFill>
        <p:spPr>
          <a:xfrm>
            <a:off x="107504" y="3645024"/>
            <a:ext cx="3192497" cy="2246362"/>
          </a:xfrm>
          <a:prstGeom prst="rect">
            <a:avLst/>
          </a:prstGeom>
        </p:spPr>
      </p:pic>
      <p:pic>
        <p:nvPicPr>
          <p:cNvPr id="9" name="Picture 8" descr="Wish List San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5" y="3933056"/>
            <a:ext cx="1316382" cy="1757438"/>
          </a:xfrm>
          <a:prstGeom prst="rect">
            <a:avLst/>
          </a:prstGeom>
        </p:spPr>
      </p:pic>
      <p:pic>
        <p:nvPicPr>
          <p:cNvPr id="10" name="Picture 9" descr="Question Mark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3935760"/>
            <a:ext cx="1728192" cy="1728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5877272"/>
            <a:ext cx="2952328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solidFill>
                  <a:schemeClr val="accent6">
                    <a:lumMod val="50000"/>
                  </a:schemeClr>
                </a:solidFill>
              </a:rPr>
              <a:t>We’ll work with owners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5896" y="5733256"/>
            <a:ext cx="496855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What’s on your 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</a:rPr>
              <a:t>wishlist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14" name="Picture 13" descr="Podium.png"/>
          <p:cNvPicPr>
            <a:picLocks noChangeAspect="1"/>
          </p:cNvPicPr>
          <p:nvPr/>
        </p:nvPicPr>
        <p:blipFill>
          <a:blip r:embed="rId7" cstate="print"/>
          <a:srcRect b="6854"/>
          <a:stretch>
            <a:fillRect/>
          </a:stretch>
        </p:blipFill>
        <p:spPr>
          <a:xfrm>
            <a:off x="0" y="3717032"/>
            <a:ext cx="3612290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1484784"/>
            <a:ext cx="640871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11+ homes: 20% “affordable”</a:t>
            </a:r>
          </a:p>
          <a:p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25+ homes: on-site open space</a:t>
            </a:r>
          </a:p>
          <a:p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Earlier unspecified “benefit” deleted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  <p:bldP spid="12" grpId="0" build="allAtOnce" animBg="1"/>
      <p:bldP spid="5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orge Freeman Speech for 07Dec201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339752" y="980728"/>
            <a:ext cx="4253408" cy="5877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770485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GEORGE FREEMAN MP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z="1600" b="1" smtClean="0"/>
              <a:pPr/>
              <a:t>3</a:t>
            </a:fld>
            <a:endParaRPr lang="en-GB" sz="16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3528" y="3717032"/>
            <a:ext cx="8496944" cy="2616101"/>
            <a:chOff x="323528" y="1268760"/>
            <a:chExt cx="8496944" cy="2616101"/>
          </a:xfrm>
        </p:grpSpPr>
        <p:sp>
          <p:nvSpPr>
            <p:cNvPr id="5" name="TextBox 4"/>
            <p:cNvSpPr txBox="1"/>
            <p:nvPr/>
          </p:nvSpPr>
          <p:spPr>
            <a:xfrm>
              <a:off x="323528" y="1268760"/>
              <a:ext cx="8496944" cy="261610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 smtClean="0">
                  <a:solidFill>
                    <a:srgbClr val="008000"/>
                  </a:solidFill>
                </a:rPr>
                <a:t>THE MAN WHO PUTS THE BRECKS</a:t>
              </a:r>
            </a:p>
            <a:p>
              <a:pPr algn="ctr"/>
              <a:endParaRPr lang="en-GB" sz="20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GB" sz="4800" b="1" dirty="0" smtClean="0">
                  <a:solidFill>
                    <a:srgbClr val="008000"/>
                  </a:solidFill>
                </a:rPr>
                <a:t> INTO BREXIT</a:t>
              </a:r>
              <a:endParaRPr lang="en-GB" sz="48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5436096" y="3284984"/>
              <a:ext cx="720080" cy="4320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0923612">
              <a:off x="5411633" y="2606205"/>
              <a:ext cx="16202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 smtClean="0">
                  <a:solidFill>
                    <a:srgbClr val="FF0000"/>
                  </a:solidFill>
                </a:rPr>
                <a:t>CKSIT</a:t>
              </a:r>
              <a:endParaRPr lang="en-GB" sz="4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72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576" y="116632"/>
            <a:ext cx="792088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POTENTIAL DEVELOPMENT TIMESCALES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5536" y="1556792"/>
          <a:ext cx="8424934" cy="4739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62"/>
                <a:gridCol w="1203562"/>
                <a:gridCol w="1203562"/>
                <a:gridCol w="1203562"/>
                <a:gridCol w="1203562"/>
                <a:gridCol w="1203562"/>
                <a:gridCol w="1203562"/>
              </a:tblGrid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SITE ID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HOUSES</a:t>
                      </a:r>
                      <a:r>
                        <a:rPr lang="en-GB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PROPOSED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TIMESCALE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SITE ID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HOUSES</a:t>
                      </a:r>
                      <a:r>
                        <a:rPr lang="en-GB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PROPOSED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TIMESCALE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10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STNP9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STNP2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STNP10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20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t.b.c</a:t>
                      </a:r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STNP3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STNP11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2025-2036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12-15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STNP12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STNP5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12-15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STNP13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STNP6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5-6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2019-2024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STNP7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30-35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2019-2032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STNP15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4-8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2025-2036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005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STNP8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40-50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2019-2036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STNP16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20-35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2025-2036</a:t>
                      </a:r>
                      <a:endParaRPr lang="en-GB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792088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SITE ALLOCATIONS Q&amp;A 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792088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Any questions or comments?</a:t>
            </a:r>
          </a:p>
        </p:txBody>
      </p:sp>
      <p:pic>
        <p:nvPicPr>
          <p:cNvPr id="4" name="Picture 3" descr="Question Mark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132856"/>
            <a:ext cx="2952328" cy="44404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z="1600" b="1" smtClean="0"/>
              <a:pPr/>
              <a:t>31</a:t>
            </a:fld>
            <a:endParaRPr lang="en-GB" sz="1600" b="1" dirty="0"/>
          </a:p>
        </p:txBody>
      </p:sp>
      <p:pic>
        <p:nvPicPr>
          <p:cNvPr id="6" name="Picture 5" descr="Presentation Q&amp;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564904"/>
            <a:ext cx="4680520" cy="35103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BW 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24744"/>
            <a:ext cx="7333643" cy="1944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124744"/>
            <a:ext cx="8352928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008000"/>
                </a:solidFill>
              </a:rPr>
              <a:t>Done by Lucy, our landscape consultant, to ensure village landscape is a key focus in the Plan</a:t>
            </a:r>
          </a:p>
          <a:p>
            <a:endParaRPr lang="en-GB" sz="2200" b="1" dirty="0" smtClean="0">
              <a:solidFill>
                <a:srgbClr val="008000"/>
              </a:solidFill>
            </a:endParaRPr>
          </a:p>
          <a:p>
            <a:endParaRPr lang="en-GB" sz="2200" b="1" dirty="0" smtClean="0">
              <a:solidFill>
                <a:srgbClr val="008000"/>
              </a:solidFill>
            </a:endParaRPr>
          </a:p>
          <a:p>
            <a:endParaRPr lang="en-GB" sz="2200" b="1" dirty="0" smtClean="0">
              <a:solidFill>
                <a:srgbClr val="008000"/>
              </a:solidFill>
            </a:endParaRPr>
          </a:p>
          <a:p>
            <a:endParaRPr lang="en-GB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2656"/>
            <a:ext cx="835292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VILLAGE CHARACTER ASSESSMENT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916832"/>
            <a:ext cx="8352928" cy="584775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How was it done?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2492896"/>
            <a:ext cx="8352928" cy="37856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8000"/>
                </a:solidFill>
              </a:rPr>
              <a:t>Two main threads – character areas and landscape sensitivity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Parish divided into 5 “rural” and </a:t>
            </a:r>
            <a:r>
              <a:rPr lang="en-GB" sz="2000" b="1" dirty="0" smtClean="0">
                <a:solidFill>
                  <a:srgbClr val="008000"/>
                </a:solidFill>
              </a:rPr>
              <a:t>4 “</a:t>
            </a:r>
            <a:r>
              <a:rPr lang="en-GB" sz="2000" b="1" dirty="0" smtClean="0">
                <a:solidFill>
                  <a:srgbClr val="008000"/>
                </a:solidFill>
              </a:rPr>
              <a:t>settlement” </a:t>
            </a:r>
            <a:r>
              <a:rPr lang="en-GB" sz="2000" b="1" dirty="0" smtClean="0">
                <a:solidFill>
                  <a:srgbClr val="008000"/>
                </a:solidFill>
              </a:rPr>
              <a:t>areas (now 6)</a:t>
            </a:r>
            <a:endParaRPr lang="en-GB" sz="2000" b="1" dirty="0" smtClean="0">
              <a:solidFill>
                <a:srgbClr val="008000"/>
              </a:solidFill>
            </a:endParaRPr>
          </a:p>
          <a:p>
            <a:r>
              <a:rPr lang="en-GB" sz="2000" b="1" dirty="0" smtClean="0">
                <a:solidFill>
                  <a:srgbClr val="008000"/>
                </a:solidFill>
              </a:rPr>
              <a:t>Characteristics of each described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Where rural areas adjoin settlement they termed “settlement fringes”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There </a:t>
            </a:r>
            <a:r>
              <a:rPr lang="en-GB" sz="2000" b="1" dirty="0" smtClean="0">
                <a:solidFill>
                  <a:srgbClr val="008000"/>
                </a:solidFill>
              </a:rPr>
              <a:t>were initially 10 </a:t>
            </a:r>
            <a:r>
              <a:rPr lang="en-GB" sz="2000" b="1" dirty="0" smtClean="0">
                <a:solidFill>
                  <a:srgbClr val="008000"/>
                </a:solidFill>
              </a:rPr>
              <a:t>such </a:t>
            </a:r>
            <a:r>
              <a:rPr lang="en-GB" sz="2000" b="1" dirty="0" smtClean="0">
                <a:solidFill>
                  <a:srgbClr val="008000"/>
                </a:solidFill>
              </a:rPr>
              <a:t>areas – now 8</a:t>
            </a:r>
            <a:endParaRPr lang="en-GB" sz="2000" b="1" dirty="0" smtClean="0">
              <a:solidFill>
                <a:srgbClr val="008000"/>
              </a:solidFill>
            </a:endParaRPr>
          </a:p>
          <a:p>
            <a:r>
              <a:rPr lang="en-GB" sz="2000" b="1" dirty="0" smtClean="0">
                <a:solidFill>
                  <a:srgbClr val="008000"/>
                </a:solidFill>
              </a:rPr>
              <a:t>The sensitivity of each fringe area (to development) defined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Gap to Watton likely to be enlarged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Key views redefined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Village vernacular established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Design guide draft version provided</a:t>
            </a:r>
          </a:p>
          <a:p>
            <a:endParaRPr lang="en-GB" sz="2000" b="1" dirty="0" smtClean="0">
              <a:solidFill>
                <a:srgbClr val="008000"/>
              </a:solidFill>
            </a:endParaRPr>
          </a:p>
          <a:p>
            <a:endParaRPr lang="en-GB" sz="2000" b="1" dirty="0" smtClean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6165304"/>
            <a:ext cx="8352928" cy="430887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smtClean="0">
                <a:solidFill>
                  <a:schemeClr val="accent6">
                    <a:lumMod val="50000"/>
                  </a:schemeClr>
                </a:solidFill>
              </a:rPr>
              <a:t>CHARACTER </a:t>
            </a:r>
            <a:r>
              <a:rPr lang="en-GB" sz="2200" b="1" dirty="0" smtClean="0">
                <a:solidFill>
                  <a:schemeClr val="accent6">
                    <a:lumMod val="50000"/>
                  </a:schemeClr>
                </a:solidFill>
              </a:rPr>
              <a:t>&amp; SENSITIVITY WILL BE DEALT WITH BY A NEW POLICY</a:t>
            </a:r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800" b="1" smtClean="0"/>
              <a:pPr/>
              <a:t>32</a:t>
            </a:fld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9" grpId="0" uiExpand="1" build="allAtOnce" animBg="1"/>
      <p:bldP spid="8" grpId="0" build="p" animBg="1"/>
      <p:bldP spid="12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8092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VILLAGE CHARACTER AREA MAPS: 1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600" b="1" smtClean="0"/>
              <a:pPr/>
              <a:t>33</a:t>
            </a:fld>
            <a:endParaRPr lang="en-GB" sz="1600" b="1" dirty="0"/>
          </a:p>
        </p:txBody>
      </p:sp>
      <p:pic>
        <p:nvPicPr>
          <p:cNvPr id="4" name="Picture 3" descr="Settlement Areas Proposed Rev 2 compres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052736"/>
            <a:ext cx="7812360" cy="552521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ral Areas Proposed Rev 1 compres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4932040" cy="4876213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78497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VILLAGE CHARACTER AREA MAPS: 2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600" b="1" smtClean="0"/>
              <a:pPr/>
              <a:t>34</a:t>
            </a:fld>
            <a:endParaRPr lang="en-GB" sz="1600" b="1" dirty="0"/>
          </a:p>
        </p:txBody>
      </p:sp>
      <p:pic>
        <p:nvPicPr>
          <p:cNvPr id="4" name="Picture 3" descr="Settlement Areas Proposed Rev 2 compressed.jpg"/>
          <p:cNvPicPr>
            <a:picLocks noChangeAspect="1"/>
          </p:cNvPicPr>
          <p:nvPr/>
        </p:nvPicPr>
        <p:blipFill>
          <a:blip r:embed="rId4" cstate="print"/>
          <a:srcRect b="4546"/>
          <a:stretch>
            <a:fillRect/>
          </a:stretch>
        </p:blipFill>
        <p:spPr>
          <a:xfrm>
            <a:off x="25170" y="1124744"/>
            <a:ext cx="4114781" cy="555450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VILLAGE CHARACTER AREA MAPS: 3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600" b="1" smtClean="0"/>
              <a:pPr/>
              <a:t>35</a:t>
            </a:fld>
            <a:endParaRPr lang="en-GB" sz="1600" b="1" dirty="0"/>
          </a:p>
        </p:txBody>
      </p:sp>
      <p:pic>
        <p:nvPicPr>
          <p:cNvPr id="4" name="Picture 3" descr="Settlement Areas Proposed Rev 2 compressed.jpg"/>
          <p:cNvPicPr>
            <a:picLocks noChangeAspect="1"/>
          </p:cNvPicPr>
          <p:nvPr/>
        </p:nvPicPr>
        <p:blipFill>
          <a:blip r:embed="rId3" cstate="print"/>
          <a:srcRect l="37707" t="5883" r="11416" b="2463"/>
          <a:stretch>
            <a:fillRect/>
          </a:stretch>
        </p:blipFill>
        <p:spPr>
          <a:xfrm>
            <a:off x="1907704" y="1052736"/>
            <a:ext cx="4464496" cy="569608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842493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VILLAGE AREA MAIN FEATURES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3888432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VCA-1 RICHMOND ROAD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Generally linear pattern along busy road;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Historical dwellings scattered amongst more modern 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</a:rPr>
              <a:t>infills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Older buildings add to character;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No single style;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No public open space;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Views of church tower an important feature;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Not many distant views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1196752"/>
            <a:ext cx="4248472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VCA-2 POUND HILL &amp; VCA-6 BELL LANE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Small 1970’s – 1990’s estates;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Views to church along Pound Hill and Mere across Bell Lane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Well assimilated over time and maintain a rural feel;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Not easily seen from the wider area;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Parker’s Close a starker landscape intrusion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437112"/>
            <a:ext cx="8424936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VCA-3 MILL CORNER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Linear pattern in which older buildings sit side by side with more recent </a:t>
            </a:r>
            <a:r>
              <a:rPr lang="en-GB" b="1" dirty="0" err="1" smtClean="0">
                <a:solidFill>
                  <a:srgbClr val="008000"/>
                </a:solidFill>
              </a:rPr>
              <a:t>infills</a:t>
            </a:r>
            <a:r>
              <a:rPr lang="en-GB" b="1" dirty="0" smtClean="0">
                <a:solidFill>
                  <a:srgbClr val="008000"/>
                </a:solidFill>
              </a:rPr>
              <a:t>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Hedge and tree enclosures provide a sense of intimacy;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Mill tower is a landmark but not widely seen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Ladybird Lane introduced dwellings of a larger scale, but blends well;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Quiet, rural feel;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Older cottages add character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64096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VILLAGE AREA MAIN FEATURES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836712"/>
            <a:ext cx="3888432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VCA-5 HILLS ROAD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Strongly linear pattern;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Older cottages and farmsteads scattered among more recent infill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No public open space;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Methodist Chapel notable;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Generally contained views, but they widen out at both ends of the area;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Gently rolling, elevated farmland;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Rural village feel prevails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4608512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VCA-4 CHEQUERS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More scattered dwellings, many set back and screened from the road by trees and hedges;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Older cottages have attractive mix of red brick and flint;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Blend of housing and farmland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4048" y="3717032"/>
            <a:ext cx="3888432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VERNACULAR MATERIALS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Traditional Norfolk combination of red brick and flint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Grey brick quoin decoration adds detail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Some ornate chimneys</a:t>
            </a:r>
          </a:p>
          <a:p>
            <a:r>
              <a:rPr lang="en-GB" b="1" dirty="0" err="1" smtClean="0">
                <a:solidFill>
                  <a:srgbClr val="008000"/>
                </a:solidFill>
              </a:rPr>
              <a:t>Pantile</a:t>
            </a:r>
            <a:r>
              <a:rPr lang="en-GB" b="1" dirty="0" smtClean="0">
                <a:solidFill>
                  <a:srgbClr val="008000"/>
                </a:solidFill>
              </a:rPr>
              <a:t> roofing, often red; some black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Diluted by late 20</a:t>
            </a:r>
            <a:r>
              <a:rPr lang="en-GB" b="1" baseline="30000" dirty="0" smtClean="0">
                <a:solidFill>
                  <a:srgbClr val="008000"/>
                </a:solidFill>
              </a:rPr>
              <a:t>th</a:t>
            </a:r>
            <a:r>
              <a:rPr lang="en-GB" b="1" dirty="0" smtClean="0">
                <a:solidFill>
                  <a:srgbClr val="008000"/>
                </a:solidFill>
              </a:rPr>
              <a:t> century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2610683"/>
            <a:ext cx="4608512" cy="42473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OVERALL CHARACTER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Very much defined by extensive distribution and </a:t>
            </a:r>
            <a:r>
              <a:rPr lang="en-US" b="1" dirty="0" smtClean="0">
                <a:solidFill>
                  <a:srgbClr val="FF0000"/>
                </a:solidFill>
              </a:rPr>
              <a:t>multi-focal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pattern;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Open spaces between areas important for retaining their individual characters;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Distinctiveness strongest where the historic buildings and farmsteads remain dominant features, and where there is interaction with open space;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Preventing coalescence and further loss of the historic pattern is desirable;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Preservation of open spaces, historic buildings and their settings of primary importance;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Dictates a need for development to be managed and sympathetic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404664"/>
            <a:ext cx="835292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RURAL AREA MAIN FEATURES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68760"/>
            <a:ext cx="4032448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STR-1 WATTON BROOK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Low lying, gently rolling valley bottom;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Meadows for hay and grazing;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Lack of public access;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Forms a gap to Watton;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Poplar, alder and willow trees common;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Scenic, long, open views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Remote, quiet feel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Development would be inappropriate in this area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1268760"/>
            <a:ext cx="4176464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STR-2 WESTERN ESTATES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Gently sloping arable farmland;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Wooded feel from frequent woodlands;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Sense of scenic, well-managed countryside;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Very lightly scattered settlement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Quiet and tranquil;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Some long views;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Some capacity for development if it blends 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4293096"/>
            <a:ext cx="3888432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STR-3 PAGE’S MANOR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Flat or gently sloping land;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Open arable farmland dominates;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Views back to the village edge;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Relatively quiet;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Hedge-lined roads provide intimacy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13690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RURAL AREA MAIN FEATURES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052736"/>
            <a:ext cx="4032448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STR-4 PLOUGHBOY FARMLANDS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Gently sloping valley;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Pasture in lower parts, arable on higher land;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Smaller field sizes than elsewhere;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Disused rail embankment a strong feature;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Some longer views west to Hills Road;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Strong wooded horizons to the east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1052736"/>
            <a:ext cx="4032448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STR-5 SAHAM WAITE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Elevated plateau farmland;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Well-managed arable farmland;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Estate feel;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Saham Wood prominent in views south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Regular geometric feel;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Little settlement;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Scenic and tranquil;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Only permissive footpaths in the parish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4549676"/>
            <a:ext cx="5472608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8000"/>
                </a:solidFill>
              </a:rPr>
              <a:t>Land where rural and settlement areas meet;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Where future development is most likely to happen;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Hence main focus for sensitivity assessment;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Looks at blocks of land of similar type – not intended to assess individual sites;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No hard boundaries; blend softly with rural areas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717032"/>
            <a:ext cx="813690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SETTLEMENT FRINGES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404664"/>
            <a:ext cx="7704856" cy="707886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NEIGHBOURHOOD PLAN UPDATE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12474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8000"/>
                </a:solidFill>
              </a:rPr>
              <a:t>IN AUGUST WE TOLD YOU WHAT WE PLANNED TO DO NEXT: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600" b="1" smtClean="0"/>
              <a:pPr/>
              <a:t>4</a:t>
            </a:fld>
            <a:endParaRPr lang="en-GB" sz="1600" b="1" dirty="0"/>
          </a:p>
        </p:txBody>
      </p:sp>
      <p:pic>
        <p:nvPicPr>
          <p:cNvPr id="24" name="Picture 23" descr="Our Promi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844824"/>
            <a:ext cx="6480720" cy="4104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1628800"/>
            <a:ext cx="8280920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8000"/>
                </a:solidFill>
              </a:rPr>
              <a:t>New grant to fund a village character study: </a:t>
            </a:r>
            <a:r>
              <a:rPr lang="en-GB" sz="2400" b="1" dirty="0" smtClean="0">
                <a:solidFill>
                  <a:srgbClr val="008000"/>
                </a:solidFill>
                <a:sym typeface="Wingdings"/>
              </a:rPr>
              <a:t> September</a:t>
            </a:r>
          </a:p>
          <a:p>
            <a:endParaRPr lang="en-GB" sz="600" b="1" dirty="0" smtClean="0">
              <a:solidFill>
                <a:schemeClr val="accent6">
                  <a:lumMod val="50000"/>
                </a:schemeClr>
              </a:solidFill>
              <a:sym typeface="Wingdings"/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Technical support pack for site assessments:  November</a:t>
            </a:r>
          </a:p>
          <a:p>
            <a:endParaRPr lang="en-GB" sz="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008000"/>
                </a:solidFill>
              </a:rPr>
              <a:t>Participate in additional Local Plan hearings: </a:t>
            </a:r>
            <a:r>
              <a:rPr lang="en-GB" sz="2400" b="1" dirty="0" smtClean="0">
                <a:solidFill>
                  <a:srgbClr val="008000"/>
                </a:solidFill>
                <a:sym typeface="Wingdings"/>
              </a:rPr>
              <a:t> September</a:t>
            </a:r>
            <a:endParaRPr lang="en-GB" sz="600" b="1" dirty="0" smtClean="0">
              <a:solidFill>
                <a:srgbClr val="008000"/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Have a biodiversity map of the parish prepared:  Ongoing</a:t>
            </a:r>
            <a:endParaRPr lang="en-GB" sz="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008000"/>
                </a:solidFill>
              </a:rPr>
              <a:t>Have a village character assessment done:   Ongoing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Have a village design guide produced:  Ongoing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Site allocations – call for sites: </a:t>
            </a:r>
            <a:r>
              <a:rPr lang="en-GB" sz="2400" b="1" dirty="0" smtClean="0">
                <a:solidFill>
                  <a:srgbClr val="008000"/>
                </a:solidFill>
                <a:sym typeface="Wingdings"/>
              </a:rPr>
              <a:t> Aug-Oct 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History of the village’s development 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 September</a:t>
            </a:r>
          </a:p>
          <a:p>
            <a:r>
              <a:rPr lang="en-GB" sz="2400" b="1" dirty="0" smtClean="0">
                <a:solidFill>
                  <a:srgbClr val="008000"/>
                </a:solidFill>
                <a:sym typeface="Wingdings"/>
              </a:rPr>
              <a:t>Guidelines for reviewing planning applications  August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Review of planning applications: 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 Ongoing</a:t>
            </a:r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008000"/>
                </a:solidFill>
              </a:rPr>
              <a:t>Meetings and dialogue with Breckland Council: </a:t>
            </a:r>
            <a:r>
              <a:rPr lang="en-GB" sz="2400" b="1" dirty="0" smtClean="0">
                <a:solidFill>
                  <a:srgbClr val="008000"/>
                </a:solidFill>
                <a:sym typeface="Wingdings"/>
              </a:rPr>
              <a:t> Ongoing</a:t>
            </a:r>
            <a:endParaRPr lang="en-GB" sz="2400" b="1" dirty="0" smtClean="0">
              <a:solidFill>
                <a:srgbClr val="008000"/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Reflect revised Planning rules (NPPF2) in the Plan: Ongoing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Repeat Reg. 14 consultation: Not due yet - pending new work</a:t>
            </a:r>
          </a:p>
        </p:txBody>
      </p:sp>
      <p:pic>
        <p:nvPicPr>
          <p:cNvPr id="8" name="Picture 7" descr="Ladybi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2636912"/>
            <a:ext cx="1440160" cy="101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04664"/>
            <a:ext cx="856895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LANDSCAPE SENSITIVITY ASSESSMENT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196752"/>
            <a:ext cx="856895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Aims to establish how sensitive an area is to development;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Not a simple black and white issue;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Factors that indicate sensitivity and value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204864"/>
            <a:ext cx="4176464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PHYSICAL / LANDSCAPE FACTORS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Designated features &amp; planning policies;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Landform;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Pattern, enclosure and condition;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Settlement edges and village gateways;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Uniqueness and replaceability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2204864"/>
            <a:ext cx="432048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VISUAL / PERCEPTUAL FACTORS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Visual prominence;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Vulnerability of views;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Groups of people experiencing change;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Tranquillity and activity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Aesthetic perception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077072"/>
            <a:ext cx="856895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Many of these factors are further sub-divided;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Results in a total of 31 different aspects to be considered;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For each factor guidelines indicate rating on sliding scale from low to high sensitivity;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No area scores uniquely high, moderate or low on that scale;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Need to understand relative importance of individual factors;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Professional judgement leads to  an area’s rating against the two overall factors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Still trying to understand how this can be best reflected in the plan and used to assess individual sites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3528" y="404664"/>
            <a:ext cx="856895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SENSITIVITY ASSESSMENT FORM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Sensitivity Assessment Form Extract.jpg"/>
          <p:cNvPicPr>
            <a:picLocks noChangeAspect="1"/>
          </p:cNvPicPr>
          <p:nvPr/>
        </p:nvPicPr>
        <p:blipFill>
          <a:blip r:embed="rId2" cstate="print"/>
          <a:srcRect l="4455" t="2100" r="1986" b="60101"/>
          <a:stretch>
            <a:fillRect/>
          </a:stretch>
        </p:blipFill>
        <p:spPr>
          <a:xfrm>
            <a:off x="395536" y="1196752"/>
            <a:ext cx="8694966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64096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LANDSCAPE SENSITIVITY RESULTS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 descr="Sensitivity Results (LB-W) Map.jpg"/>
          <p:cNvPicPr>
            <a:picLocks noChangeAspect="1"/>
          </p:cNvPicPr>
          <p:nvPr/>
        </p:nvPicPr>
        <p:blipFill>
          <a:blip r:embed="rId2" cstate="print"/>
          <a:srcRect t="13251" r="13419"/>
          <a:stretch>
            <a:fillRect/>
          </a:stretch>
        </p:blipFill>
        <p:spPr>
          <a:xfrm>
            <a:off x="4067944" y="908720"/>
            <a:ext cx="4772046" cy="5949280"/>
          </a:xfrm>
          <a:prstGeom prst="rect">
            <a:avLst/>
          </a:prstGeom>
        </p:spPr>
      </p:pic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251520" y="980728"/>
          <a:ext cx="3744417" cy="5307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864096"/>
                <a:gridCol w="936104"/>
                <a:gridCol w="1008113"/>
              </a:tblGrid>
              <a:tr h="476497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AREA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LOW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MODERATE</a:t>
                      </a:r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HIGH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STF-1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STF-2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STF-3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STF-4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STF-5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STF-6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STF-7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STF-8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STF-9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1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8000"/>
                          </a:solidFill>
                        </a:rPr>
                        <a:t>STF-10</a:t>
                      </a:r>
                      <a:endParaRPr lang="en-GB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51520" y="63813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Landscape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55776" y="63813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Visual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Flowchart: Summing Junction 42"/>
          <p:cNvSpPr/>
          <p:nvPr/>
        </p:nvSpPr>
        <p:spPr>
          <a:xfrm>
            <a:off x="1475656" y="6453336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lowchart: Summing Junction 43"/>
          <p:cNvSpPr/>
          <p:nvPr/>
        </p:nvSpPr>
        <p:spPr>
          <a:xfrm>
            <a:off x="3419872" y="6453336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lowchart: Summing Junction 44"/>
          <p:cNvSpPr/>
          <p:nvPr/>
        </p:nvSpPr>
        <p:spPr>
          <a:xfrm>
            <a:off x="3707904" y="1556792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lowchart: Summing Junction 45"/>
          <p:cNvSpPr/>
          <p:nvPr/>
        </p:nvSpPr>
        <p:spPr>
          <a:xfrm>
            <a:off x="2411760" y="1988840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lowchart: Summing Junction 46"/>
          <p:cNvSpPr/>
          <p:nvPr/>
        </p:nvSpPr>
        <p:spPr>
          <a:xfrm>
            <a:off x="1979712" y="2564904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lowchart: Summing Junction 47"/>
          <p:cNvSpPr/>
          <p:nvPr/>
        </p:nvSpPr>
        <p:spPr>
          <a:xfrm>
            <a:off x="1979712" y="3068960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lowchart: Summing Junction 48"/>
          <p:cNvSpPr/>
          <p:nvPr/>
        </p:nvSpPr>
        <p:spPr>
          <a:xfrm>
            <a:off x="2411760" y="3501008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lowchart: Summing Junction 49"/>
          <p:cNvSpPr/>
          <p:nvPr/>
        </p:nvSpPr>
        <p:spPr>
          <a:xfrm>
            <a:off x="2411760" y="4005064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lowchart: Summing Junction 50"/>
          <p:cNvSpPr/>
          <p:nvPr/>
        </p:nvSpPr>
        <p:spPr>
          <a:xfrm>
            <a:off x="2411760" y="4509120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lowchart: Summing Junction 51"/>
          <p:cNvSpPr/>
          <p:nvPr/>
        </p:nvSpPr>
        <p:spPr>
          <a:xfrm>
            <a:off x="2411760" y="4869160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lowchart: Summing Junction 52"/>
          <p:cNvSpPr/>
          <p:nvPr/>
        </p:nvSpPr>
        <p:spPr>
          <a:xfrm>
            <a:off x="2411760" y="5373216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Flowchart: Summing Junction 53"/>
          <p:cNvSpPr/>
          <p:nvPr/>
        </p:nvSpPr>
        <p:spPr>
          <a:xfrm>
            <a:off x="2411760" y="5949280"/>
            <a:ext cx="216024" cy="216024"/>
          </a:xfrm>
          <a:prstGeom prst="flowChartSummingJunction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lowchart: Summing Junction 54"/>
          <p:cNvSpPr/>
          <p:nvPr/>
        </p:nvSpPr>
        <p:spPr>
          <a:xfrm>
            <a:off x="2915816" y="1556792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lowchart: Summing Junction 55"/>
          <p:cNvSpPr/>
          <p:nvPr/>
        </p:nvSpPr>
        <p:spPr>
          <a:xfrm>
            <a:off x="2411760" y="2204864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lowchart: Summing Junction 56"/>
          <p:cNvSpPr/>
          <p:nvPr/>
        </p:nvSpPr>
        <p:spPr>
          <a:xfrm>
            <a:off x="3707904" y="2564904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lowchart: Summing Junction 57"/>
          <p:cNvSpPr/>
          <p:nvPr/>
        </p:nvSpPr>
        <p:spPr>
          <a:xfrm>
            <a:off x="2411760" y="5589240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lowchart: Summing Junction 58"/>
          <p:cNvSpPr/>
          <p:nvPr/>
        </p:nvSpPr>
        <p:spPr>
          <a:xfrm>
            <a:off x="3707904" y="5949280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lowchart: Summing Junction 59"/>
          <p:cNvSpPr/>
          <p:nvPr/>
        </p:nvSpPr>
        <p:spPr>
          <a:xfrm>
            <a:off x="2915816" y="3068960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lowchart: Summing Junction 60"/>
          <p:cNvSpPr/>
          <p:nvPr/>
        </p:nvSpPr>
        <p:spPr>
          <a:xfrm>
            <a:off x="2915816" y="3501008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lowchart: Summing Junction 61"/>
          <p:cNvSpPr/>
          <p:nvPr/>
        </p:nvSpPr>
        <p:spPr>
          <a:xfrm>
            <a:off x="2915816" y="4005064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lowchart: Summing Junction 62"/>
          <p:cNvSpPr/>
          <p:nvPr/>
        </p:nvSpPr>
        <p:spPr>
          <a:xfrm>
            <a:off x="2915816" y="4509120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lowchart: Summing Junction 63"/>
          <p:cNvSpPr/>
          <p:nvPr/>
        </p:nvSpPr>
        <p:spPr>
          <a:xfrm>
            <a:off x="2411760" y="5085184"/>
            <a:ext cx="216024" cy="216024"/>
          </a:xfrm>
          <a:prstGeom prst="flowChartSummingJunct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64096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USING THE RESULTS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568952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New landscape policy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008000"/>
                </a:solidFill>
              </a:rPr>
              <a:t>Part of site assessments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When reviewing future planning applications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008000"/>
                </a:solidFill>
              </a:rPr>
              <a:t>Decide mitigations for landscape impacts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STF-1: Helps justify Watton gap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008000"/>
                </a:solidFill>
              </a:rPr>
              <a:t>STF-10: To protect view towards the Mere from Pound Hill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Meeting with Lucy and our main consultant 10</a:t>
            </a:r>
            <a:r>
              <a:rPr lang="en-GB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 December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008000"/>
                </a:solidFill>
              </a:rPr>
              <a:t>To help get the right homes in the right places</a:t>
            </a:r>
            <a:endParaRPr lang="en-GB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827584" y="116632"/>
            <a:ext cx="770485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GAP TO WATTON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805264"/>
            <a:ext cx="777686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Lucy will recommend increasing the size of the protected gap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We’ll accept that if the evidence she gives is strong enough</a:t>
            </a:r>
            <a:b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386" name="Picture 2" descr="Image result for mind the gap clipart"/>
          <p:cNvPicPr>
            <a:picLocks noChangeAspect="1" noChangeArrowheads="1"/>
          </p:cNvPicPr>
          <p:nvPr/>
        </p:nvPicPr>
        <p:blipFill>
          <a:blip r:embed="rId2" cstate="print"/>
          <a:srcRect t="6120" b="8201"/>
          <a:stretch>
            <a:fillRect/>
          </a:stretch>
        </p:blipFill>
        <p:spPr bwMode="auto">
          <a:xfrm>
            <a:off x="755576" y="1196752"/>
            <a:ext cx="7765676" cy="4032448"/>
          </a:xfrm>
          <a:prstGeom prst="rect">
            <a:avLst/>
          </a:prstGeom>
          <a:noFill/>
        </p:spPr>
      </p:pic>
      <p:pic>
        <p:nvPicPr>
          <p:cNvPr id="7" name="Picture 6" descr="Revised Strategic Gap Rev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908720"/>
            <a:ext cx="7884368" cy="4858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56895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KEY VIEWS – HOW SELECTED?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8568952" cy="2164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BACKGROUND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There were 11 protected views in the Reg. 14 Plan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Breckland Council said we hadn’t justified the views 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Villagers suggested others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Lucy’s suggested we change the definition and criteria for key views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Asked Lucy to make a professional assessment of village views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140968"/>
            <a:ext cx="8568952" cy="28828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8000"/>
                </a:solidFill>
              </a:rPr>
              <a:t>ASSESSMENT CRITERIA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rgbClr val="008000"/>
                </a:solidFill>
              </a:rPr>
              <a:t>How prominent is a view and how vulnerable to change?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rgbClr val="008000"/>
                </a:solidFill>
              </a:rPr>
              <a:t>Number and type of people seeing a view?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rgbClr val="008000"/>
                </a:solidFill>
              </a:rPr>
              <a:t>Do a view’s aesthetic qualities make it notably scenic?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rgbClr val="008000"/>
                </a:solidFill>
              </a:rPr>
              <a:t>Does a view include  a landmark in people’s “mental map” of an area?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rgbClr val="008000"/>
                </a:solidFill>
              </a:rPr>
              <a:t>Is it a vista people might stop to take in?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rgbClr val="008000"/>
                </a:solidFill>
              </a:rPr>
              <a:t>What doe it contribute to the landscape?</a:t>
            </a:r>
          </a:p>
          <a:p>
            <a:pPr>
              <a:lnSpc>
                <a:spcPts val="2750"/>
              </a:lnSpc>
            </a:pPr>
            <a:r>
              <a:rPr lang="en-GB" b="1" dirty="0" smtClean="0">
                <a:solidFill>
                  <a:srgbClr val="008000"/>
                </a:solidFill>
              </a:rPr>
              <a:t>Is it indicative of an area’s </a:t>
            </a:r>
            <a:r>
              <a:rPr lang="en-GB" b="1" smtClean="0">
                <a:solidFill>
                  <a:srgbClr val="008000"/>
                </a:solidFill>
              </a:rPr>
              <a:t>distinctiveness?</a:t>
            </a:r>
            <a:endParaRPr lang="en-GB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260648"/>
            <a:ext cx="856895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KEY VIEWS - WHERE?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Key Views Map (LB-W).jpg"/>
          <p:cNvPicPr>
            <a:picLocks noChangeAspect="1"/>
          </p:cNvPicPr>
          <p:nvPr/>
        </p:nvPicPr>
        <p:blipFill>
          <a:blip r:embed="rId2" cstate="print"/>
          <a:srcRect t="5461" b="4348"/>
          <a:stretch>
            <a:fillRect/>
          </a:stretch>
        </p:blipFill>
        <p:spPr>
          <a:xfrm>
            <a:off x="395536" y="1052736"/>
            <a:ext cx="8353777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260648"/>
            <a:ext cx="856895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KEY VIEW PHOTOS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Key Views Map (LB-W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23026"/>
            <a:ext cx="8353777" cy="4588012"/>
          </a:xfrm>
          <a:prstGeom prst="rect">
            <a:avLst/>
          </a:prstGeom>
        </p:spPr>
      </p:pic>
      <p:pic>
        <p:nvPicPr>
          <p:cNvPr id="5" name="Picture 4" descr="Richmond Road North to Church Mont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9144000" cy="4405312"/>
          </a:xfrm>
          <a:prstGeom prst="rect">
            <a:avLst/>
          </a:prstGeom>
        </p:spPr>
      </p:pic>
      <p:pic>
        <p:nvPicPr>
          <p:cNvPr id="7" name="Picture 6" descr="South Along Pound Hi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9144000" cy="5750351"/>
          </a:xfrm>
          <a:prstGeom prst="rect">
            <a:avLst/>
          </a:prstGeom>
        </p:spPr>
      </p:pic>
      <p:pic>
        <p:nvPicPr>
          <p:cNvPr id="8" name="Picture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552" y="1124745"/>
            <a:ext cx="8208912" cy="4968552"/>
          </a:xfrm>
          <a:prstGeom prst="rect">
            <a:avLst/>
          </a:prstGeom>
        </p:spPr>
      </p:pic>
      <p:pic>
        <p:nvPicPr>
          <p:cNvPr id="9" name="Picture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397" y="1885315"/>
            <a:ext cx="8879205" cy="3087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576" y="404664"/>
            <a:ext cx="770485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DESIGN GUIDE HIGHLIGHTS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340768"/>
            <a:ext cx="8568952" cy="5447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Disappointed with Lucy’s draft report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Possible we will take the document over and complete it, but first will work with Lucy to improve it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Village vernacular is defined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Red brick and flint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Grey quoin brick detailing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Red or dark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</a:rPr>
              <a:t>pantiles</a:t>
            </a:r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Some ornate chimneys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Diluted by 20</a:t>
            </a:r>
            <a:r>
              <a:rPr lang="en-GB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 century development</a:t>
            </a:r>
          </a:p>
          <a:p>
            <a:endParaRPr lang="en-GB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Important as it will be an annexe to the Plan</a:t>
            </a:r>
            <a:endParaRPr lang="en-GB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Chequers Lan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708920"/>
            <a:ext cx="3419872" cy="2564904"/>
          </a:xfrm>
          <a:prstGeom prst="rect">
            <a:avLst/>
          </a:prstGeom>
        </p:spPr>
      </p:pic>
      <p:pic>
        <p:nvPicPr>
          <p:cNvPr id="7" name="Picture 6" descr="Ovington Road Crossroa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708920"/>
            <a:ext cx="3419872" cy="2564904"/>
          </a:xfrm>
          <a:prstGeom prst="rect">
            <a:avLst/>
          </a:prstGeom>
        </p:spPr>
      </p:pic>
      <p:pic>
        <p:nvPicPr>
          <p:cNvPr id="8" name="Picture 7" descr="Richmond Road Roo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564904"/>
            <a:ext cx="3491880" cy="2618910"/>
          </a:xfrm>
          <a:prstGeom prst="rect">
            <a:avLst/>
          </a:prstGeom>
        </p:spPr>
      </p:pic>
      <p:pic>
        <p:nvPicPr>
          <p:cNvPr id="9" name="Picture 8" descr="PIC01191.JPG"/>
          <p:cNvPicPr>
            <a:picLocks noChangeAspect="1"/>
          </p:cNvPicPr>
          <p:nvPr/>
        </p:nvPicPr>
        <p:blipFill>
          <a:blip r:embed="rId5" cstate="print"/>
          <a:srcRect l="43700" r="12988" b="54725"/>
          <a:stretch>
            <a:fillRect/>
          </a:stretch>
        </p:blipFill>
        <p:spPr>
          <a:xfrm>
            <a:off x="5292080" y="2708920"/>
            <a:ext cx="3456384" cy="2408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806489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VILLAGE CHARACTER Q&amp;A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484784"/>
            <a:ext cx="792088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Any questions or comments?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Question Mark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348880"/>
            <a:ext cx="2854360" cy="42930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z="1600" b="1" smtClean="0"/>
              <a:pPr/>
              <a:t>49</a:t>
            </a:fld>
            <a:endParaRPr lang="en-GB" b="1" dirty="0"/>
          </a:p>
        </p:txBody>
      </p:sp>
      <p:pic>
        <p:nvPicPr>
          <p:cNvPr id="6" name="Picture 5" descr="Presentation Q&amp;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564904"/>
            <a:ext cx="4680520" cy="3510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5</a:t>
            </a:fld>
            <a:endParaRPr lang="en-GB"/>
          </a:p>
        </p:txBody>
      </p:sp>
      <p:graphicFrame>
        <p:nvGraphicFramePr>
          <p:cNvPr id="10" name="Diagram 9"/>
          <p:cNvGraphicFramePr/>
          <p:nvPr/>
        </p:nvGraphicFramePr>
        <p:xfrm>
          <a:off x="107504" y="1700808"/>
          <a:ext cx="624001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116632"/>
            <a:ext cx="828092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SITE ALLOCATIONS – WHY WE’RE DOING THIS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6444208" y="2636912"/>
          <a:ext cx="239992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ving Forward Arrow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2971800" cy="3810000"/>
          </a:xfrm>
          <a:prstGeom prst="rect">
            <a:avLst/>
          </a:prstGeom>
        </p:spPr>
      </p:pic>
      <p:pic>
        <p:nvPicPr>
          <p:cNvPr id="10" name="Picture 9" descr="What's Nex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96752"/>
            <a:ext cx="3528392" cy="3528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404664"/>
            <a:ext cx="770485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WHAT’S COMING NEXT?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600" b="1" smtClean="0"/>
              <a:pPr/>
              <a:t>50</a:t>
            </a:fld>
            <a:endParaRPr lang="en-GB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268760"/>
            <a:ext cx="7704856" cy="5170646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6">
                    <a:lumMod val="50000"/>
                  </a:schemeClr>
                </a:solidFill>
              </a:rPr>
              <a:t>AECOM will complete site assessments + landscape consultant may also review sites</a:t>
            </a:r>
          </a:p>
          <a:p>
            <a:endParaRPr lang="en-GB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200" b="1" dirty="0" smtClean="0">
                <a:solidFill>
                  <a:srgbClr val="008000"/>
                </a:solidFill>
              </a:rPr>
              <a:t>Discussions with landowners</a:t>
            </a:r>
          </a:p>
          <a:p>
            <a:endParaRPr lang="en-GB" sz="2200" b="1" dirty="0" smtClean="0">
              <a:solidFill>
                <a:srgbClr val="008000"/>
              </a:solidFill>
            </a:endParaRPr>
          </a:p>
          <a:p>
            <a:r>
              <a:rPr lang="en-GB" sz="2200" b="1" dirty="0" smtClean="0">
                <a:solidFill>
                  <a:schemeClr val="accent6">
                    <a:lumMod val="50000"/>
                  </a:schemeClr>
                </a:solidFill>
              </a:rPr>
              <a:t>Site allocation policies</a:t>
            </a:r>
          </a:p>
          <a:p>
            <a:endParaRPr lang="en-GB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200" b="1" dirty="0" smtClean="0">
                <a:solidFill>
                  <a:srgbClr val="008000"/>
                </a:solidFill>
              </a:rPr>
              <a:t>Landscape and design policies</a:t>
            </a:r>
          </a:p>
          <a:p>
            <a:endParaRPr lang="en-GB" sz="2200" b="1" dirty="0" smtClean="0">
              <a:solidFill>
                <a:srgbClr val="008000"/>
              </a:solidFill>
            </a:endParaRPr>
          </a:p>
          <a:p>
            <a:r>
              <a:rPr lang="en-GB" sz="2200" b="1" dirty="0" smtClean="0">
                <a:solidFill>
                  <a:schemeClr val="accent6">
                    <a:lumMod val="50000"/>
                  </a:schemeClr>
                </a:solidFill>
              </a:rPr>
              <a:t>Other policy updates</a:t>
            </a:r>
          </a:p>
          <a:p>
            <a:endParaRPr lang="en-GB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200" b="1" dirty="0" smtClean="0">
                <a:solidFill>
                  <a:srgbClr val="008000"/>
                </a:solidFill>
              </a:rPr>
              <a:t>Incorporate requirements of the new national planning rules (NPPF2) and anything new in the Local Plan</a:t>
            </a:r>
          </a:p>
          <a:p>
            <a:endParaRPr lang="en-GB" sz="2200" b="1" dirty="0" smtClean="0">
              <a:solidFill>
                <a:srgbClr val="008000"/>
              </a:solidFill>
            </a:endParaRPr>
          </a:p>
          <a:p>
            <a:r>
              <a:rPr lang="en-GB" sz="2200" b="1" dirty="0" smtClean="0">
                <a:solidFill>
                  <a:schemeClr val="accent6">
                    <a:lumMod val="50000"/>
                  </a:schemeClr>
                </a:solidFill>
              </a:rPr>
              <a:t>Continued dialogue with villagers &amp; Breckland Council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ntt 1.jpg"/>
          <p:cNvPicPr>
            <a:picLocks noChangeAspect="1"/>
          </p:cNvPicPr>
          <p:nvPr/>
        </p:nvPicPr>
        <p:blipFill>
          <a:blip r:embed="rId3" cstate="print"/>
          <a:srcRect l="6795" t="12740" r="7592" b="12942"/>
          <a:stretch>
            <a:fillRect/>
          </a:stretch>
        </p:blipFill>
        <p:spPr>
          <a:xfrm>
            <a:off x="1259632" y="1556792"/>
            <a:ext cx="6999178" cy="3888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260648"/>
            <a:ext cx="7704856" cy="1015663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6000" b="1" dirty="0" smtClean="0">
                <a:solidFill>
                  <a:schemeClr val="accent6">
                    <a:lumMod val="50000"/>
                  </a:schemeClr>
                </a:solidFill>
              </a:rPr>
              <a:t>LATEST TIMETABLE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600" b="1" smtClean="0"/>
              <a:pPr/>
              <a:t>51</a:t>
            </a:fld>
            <a:endParaRPr lang="en-GB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484784"/>
            <a:ext cx="7704856" cy="48965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Hope to repeat Reg. 14 consultation mid-June to early August 2019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Then perhaps 4 weeks to update things based on comments</a:t>
            </a:r>
          </a:p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In parallel assess final version of Local Plan (end May 2019?) for any changes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Submit final version to Breckland Council early September</a:t>
            </a:r>
          </a:p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Council organises another 6 week consultation till around mid-October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Independent examination by say end-December</a:t>
            </a:r>
          </a:p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Village referendum – perhaps a month to organise &gt; end-January 2020</a:t>
            </a:r>
          </a:p>
          <a:p>
            <a:r>
              <a:rPr lang="en-GB" sz="2000" b="1" dirty="0" smtClean="0">
                <a:solidFill>
                  <a:srgbClr val="008000"/>
                </a:solidFill>
              </a:rPr>
              <a:t>If vote is “Yes” Plan approved (Made) – perhaps another month</a:t>
            </a:r>
          </a:p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SO PERHAPS …. END FEBRUARY 2020</a:t>
            </a: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4725144"/>
            <a:ext cx="770485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Overall 2 months slippage from what I told you in August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5589240"/>
            <a:ext cx="770485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BUT QUALITY IS MORE IMPORTANT THAN TIMETABLE!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806489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Any overall questions or comments?</a:t>
            </a:r>
          </a:p>
          <a:p>
            <a:pPr algn="ctr"/>
            <a:endParaRPr lang="en-GB" sz="4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Question Mark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988840"/>
            <a:ext cx="2471351" cy="37170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z="1600" b="1" smtClean="0"/>
              <a:pPr/>
              <a:t>52</a:t>
            </a:fld>
            <a:endParaRPr lang="en-GB" sz="1600" b="1" dirty="0"/>
          </a:p>
        </p:txBody>
      </p:sp>
      <p:pic>
        <p:nvPicPr>
          <p:cNvPr id="7" name="Picture 6" descr="Presentation Q&amp;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132856"/>
            <a:ext cx="4680520" cy="3510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5196007"/>
            <a:ext cx="5256584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400" b="1" dirty="0" smtClean="0">
                <a:solidFill>
                  <a:schemeClr val="accent6">
                    <a:lumMod val="50000"/>
                  </a:schemeClr>
                </a:solidFill>
              </a:rPr>
              <a:t>stnp2036@gmail.com</a:t>
            </a:r>
          </a:p>
          <a:p>
            <a:pPr algn="ctr"/>
            <a:endParaRPr lang="en-GB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476672"/>
            <a:ext cx="6336704" cy="1015663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6000" b="1" dirty="0" smtClean="0">
                <a:solidFill>
                  <a:schemeClr val="accent6">
                    <a:lumMod val="50000"/>
                  </a:schemeClr>
                </a:solidFill>
              </a:rPr>
              <a:t>Thanks for coming!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5373216"/>
            <a:ext cx="7704856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6000" b="1" dirty="0" smtClean="0">
                <a:solidFill>
                  <a:srgbClr val="008000"/>
                </a:solidFill>
              </a:rPr>
              <a:t>www.stnp2036.org</a:t>
            </a:r>
            <a:endParaRPr lang="en-GB" sz="3600" b="1" dirty="0" smtClean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z="1600" b="1" smtClean="0"/>
              <a:pPr/>
              <a:t>53</a:t>
            </a:fld>
            <a:endParaRPr lang="en-GB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3356992"/>
            <a:ext cx="842493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 </a:t>
            </a:r>
            <a:r>
              <a:rPr lang="en-GB" sz="5400" b="1" dirty="0" smtClean="0">
                <a:solidFill>
                  <a:srgbClr val="FF0000"/>
                </a:solidFill>
                <a:latin typeface="Comic Sans MS" pitchFamily="66" charset="0"/>
              </a:rPr>
              <a:t>Merry Christmas and Happy New Year!</a:t>
            </a:r>
            <a:endParaRPr lang="en-GB" sz="32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 descr="Thank You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1656184" cy="1656184"/>
          </a:xfrm>
          <a:prstGeom prst="rect">
            <a:avLst/>
          </a:prstGeom>
        </p:spPr>
      </p:pic>
      <p:pic>
        <p:nvPicPr>
          <p:cNvPr id="1034" name="Picture 10" descr="C:\Users\Chris\AppData\Local\Microsoft\Windows\Temporary Internet Files\Content.IE5\CF5PZCT8\no_habra__detalles_sobre_tecnologia_hasta_mediados_de_enero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229200"/>
            <a:ext cx="1087680" cy="1368152"/>
          </a:xfrm>
          <a:prstGeom prst="rect">
            <a:avLst/>
          </a:prstGeom>
          <a:noFill/>
        </p:spPr>
      </p:pic>
      <p:pic>
        <p:nvPicPr>
          <p:cNvPr id="14" name="Picture 13" descr="Santa Deliverin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1196752"/>
            <a:ext cx="5940665" cy="3168352"/>
          </a:xfrm>
          <a:prstGeom prst="rect">
            <a:avLst/>
          </a:prstGeom>
        </p:spPr>
      </p:pic>
      <p:pic>
        <p:nvPicPr>
          <p:cNvPr id="15" name="Merry Xmas Everybody - Slade_00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683568" y="4177532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576" y="404664"/>
            <a:ext cx="770485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SITE ALLOCATIONS PROCESS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Traffic 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2638579" cy="453650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2915816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We Are Her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1880" y="2348880"/>
            <a:ext cx="825927" cy="1625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EC8AE0-0CD3-47DE-AB73-4EDC925D8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graphicEl>
                                              <a:dgm id="{19EC8AE0-0CD3-47DE-AB73-4EDC925D87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B59909-EDAB-4AE8-98BE-E731C7D39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graphicEl>
                                              <a:dgm id="{AFB59909-EDAB-4AE8-98BE-E731C7D39B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40E0B6-2CAA-41C0-B066-8B0CAB5D6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5040E0B6-2CAA-41C0-B066-8B0CAB5D6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481626-BD4F-4C03-BDD0-75D16DE4A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06481626-BD4F-4C03-BDD0-75D16DE4A9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70228B-FBBB-4319-8124-20035B3FD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graphicEl>
                                              <a:dgm id="{8770228B-FBBB-4319-8124-20035B3FD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sk Ti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844824"/>
            <a:ext cx="6696744" cy="4509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88640"/>
            <a:ext cx="7704856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SITE ALLOCATIONS – WHAT’S BEEN DONE SO FAR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628800"/>
            <a:ext cx="8352928" cy="47089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We ran a call for sites from 17</a:t>
            </a:r>
            <a:r>
              <a:rPr lang="en-GB" sz="2000" b="1" baseline="30000" dirty="0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 August till 18</a:t>
            </a:r>
            <a:r>
              <a:rPr lang="en-GB" sz="2000" b="1" baseline="30000" dirty="0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 October</a:t>
            </a: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b="1" dirty="0" smtClean="0">
                <a:solidFill>
                  <a:srgbClr val="008000"/>
                </a:solidFill>
              </a:rPr>
              <a:t>16 sites were put forward, all from villagers or people with village connection</a:t>
            </a:r>
          </a:p>
          <a:p>
            <a:endParaRPr lang="en-GB" sz="2000" b="1" dirty="0" smtClean="0">
              <a:solidFill>
                <a:srgbClr val="008000"/>
              </a:solidFill>
            </a:endParaRPr>
          </a:p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We’ve met all landowners at least once to discuss their plans and ours</a:t>
            </a: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b="1" dirty="0" smtClean="0">
                <a:solidFill>
                  <a:srgbClr val="008000"/>
                </a:solidFill>
              </a:rPr>
              <a:t>Formal approval for the independent assessments (by AECOM) was granted on 6th November</a:t>
            </a:r>
          </a:p>
          <a:p>
            <a:endParaRPr lang="en-GB" sz="2000" b="1" dirty="0" smtClean="0">
              <a:solidFill>
                <a:srgbClr val="008000"/>
              </a:solidFill>
            </a:endParaRPr>
          </a:p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AECOM have confirmed the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assessment criteria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they will use</a:t>
            </a:r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b="1" dirty="0" smtClean="0">
                <a:solidFill>
                  <a:srgbClr val="008000"/>
                </a:solidFill>
              </a:rPr>
              <a:t>AECOM have started their assessments and expect to finish by 27 March 2019</a:t>
            </a:r>
          </a:p>
          <a:p>
            <a:endParaRPr lang="en-GB" sz="2000" b="1" dirty="0" smtClean="0">
              <a:solidFill>
                <a:srgbClr val="008000"/>
              </a:solidFill>
            </a:endParaRPr>
          </a:p>
          <a:p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In parallel we may also ask our landscape consultant to separately assess the sites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z="1600" b="1" smtClean="0"/>
              <a:pPr/>
              <a:t>7</a:t>
            </a:fld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eep Calm Deep Breath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916832"/>
            <a:ext cx="3611880" cy="4061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49694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SITE ALLOCATIONS – WHAT’S BEEN PROPOSED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99270B2-F2AA-4A8F-AA63-5DBF6285AD52}" type="slidenum">
              <a:rPr lang="en-GB" sz="1600" b="1" smtClean="0"/>
              <a:pPr/>
              <a:t>8</a:t>
            </a:fld>
            <a:endParaRPr lang="en-GB" sz="1600" b="1" dirty="0"/>
          </a:p>
        </p:txBody>
      </p:sp>
      <p:pic>
        <p:nvPicPr>
          <p:cNvPr id="11" name="Picture 10" descr="Propos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988840"/>
            <a:ext cx="3312368" cy="331236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148064" y="2204864"/>
            <a:ext cx="3429000" cy="3429000"/>
            <a:chOff x="5148064" y="2204864"/>
            <a:chExt cx="3429000" cy="3429000"/>
          </a:xfrm>
        </p:grpSpPr>
        <p:pic>
          <p:nvPicPr>
            <p:cNvPr id="12" name="Picture 11" descr="Plan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8064" y="2204864"/>
              <a:ext cx="3429000" cy="342900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5652120" y="2492896"/>
              <a:ext cx="2592288" cy="2880320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96136" y="2348880"/>
              <a:ext cx="2520280" cy="3024336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5536" y="1628800"/>
            <a:ext cx="8496944" cy="433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8000"/>
                </a:solidFill>
              </a:rPr>
              <a:t>FIRST SOME NUMBERS TO BE THINKING ABOUT…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33: Houses allocated to Saham in the draft Local Plan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48: Houses proposed in the Neighbourhood Plan March 2018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81:  Houses approved by Breckland Council since 2011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149-226: Houses allocated to Saham when we were a Local Service Centre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450+: Houses built in the village between 1970 and 1995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1010: The number of houses proposed for Breckland assessment</a:t>
            </a: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16,630: Number of new homes required in Breckland by 2036</a:t>
            </a:r>
          </a:p>
          <a:p>
            <a:r>
              <a:rPr lang="en-GB" sz="2400" b="1" dirty="0" smtClean="0">
                <a:solidFill>
                  <a:srgbClr val="008000"/>
                </a:solidFill>
              </a:rPr>
              <a:t>300,000: Number of new homes needed in England every year</a:t>
            </a:r>
          </a:p>
          <a:p>
            <a:endParaRPr lang="en-GB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628800"/>
            <a:ext cx="8496944" cy="44319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chemeClr val="accent6">
                    <a:lumMod val="50000"/>
                  </a:schemeClr>
                </a:solidFill>
              </a:rPr>
              <a:t>16 sites with the potential for a total of…</a:t>
            </a:r>
          </a:p>
          <a:p>
            <a:endParaRPr lang="en-GB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6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6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941168"/>
            <a:ext cx="8496944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008000"/>
                </a:solidFill>
              </a:rPr>
              <a:t>180 – 222 new homes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8" grpId="0" build="p" animBg="1"/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 Announce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068960"/>
            <a:ext cx="3312368" cy="20801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70B2-F2AA-4A8F-AA63-5DBF6285AD52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 descr="Policy Map 2D - Site Allocations.jpg"/>
          <p:cNvPicPr>
            <a:picLocks noChangeAspect="1"/>
          </p:cNvPicPr>
          <p:nvPr/>
        </p:nvPicPr>
        <p:blipFill>
          <a:blip r:embed="rId3" cstate="print"/>
          <a:srcRect b="4494"/>
          <a:stretch>
            <a:fillRect/>
          </a:stretch>
        </p:blipFill>
        <p:spPr>
          <a:xfrm>
            <a:off x="4304115" y="332656"/>
            <a:ext cx="4531744" cy="6120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32656"/>
            <a:ext cx="360040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WHERE ARE THE SITES PROPOSED?</a:t>
            </a:r>
            <a:endParaRPr lang="en-GB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16902</TotalTime>
  <Words>2373</Words>
  <Application>Microsoft Office PowerPoint</Application>
  <PresentationFormat>On-screen Show (4:3)</PresentationFormat>
  <Paragraphs>539</Paragraphs>
  <Slides>53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</cp:lastModifiedBy>
  <cp:revision>931</cp:revision>
  <dcterms:created xsi:type="dcterms:W3CDTF">2018-07-18T21:24:29Z</dcterms:created>
  <dcterms:modified xsi:type="dcterms:W3CDTF">2018-12-07T09:24:49Z</dcterms:modified>
</cp:coreProperties>
</file>